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56" r:id="rId2"/>
    <p:sldId id="257" r:id="rId3"/>
    <p:sldId id="258" r:id="rId4"/>
    <p:sldId id="265" r:id="rId5"/>
    <p:sldId id="266" r:id="rId6"/>
    <p:sldId id="320" r:id="rId7"/>
    <p:sldId id="318" r:id="rId8"/>
    <p:sldId id="319" r:id="rId9"/>
    <p:sldId id="259" r:id="rId10"/>
    <p:sldId id="260" r:id="rId11"/>
    <p:sldId id="296" r:id="rId12"/>
    <p:sldId id="315" r:id="rId13"/>
    <p:sldId id="261" r:id="rId14"/>
    <p:sldId id="263" r:id="rId15"/>
    <p:sldId id="264" r:id="rId16"/>
    <p:sldId id="321" r:id="rId17"/>
    <p:sldId id="297" r:id="rId18"/>
    <p:sldId id="300" r:id="rId19"/>
    <p:sldId id="298" r:id="rId20"/>
    <p:sldId id="299" r:id="rId21"/>
    <p:sldId id="322" r:id="rId22"/>
    <p:sldId id="304" r:id="rId23"/>
    <p:sldId id="301" r:id="rId24"/>
    <p:sldId id="302" r:id="rId25"/>
    <p:sldId id="323" r:id="rId26"/>
    <p:sldId id="303" r:id="rId27"/>
    <p:sldId id="306" r:id="rId28"/>
    <p:sldId id="305" r:id="rId29"/>
    <p:sldId id="324" r:id="rId30"/>
    <p:sldId id="307" r:id="rId31"/>
    <p:sldId id="311" r:id="rId32"/>
    <p:sldId id="312" r:id="rId33"/>
    <p:sldId id="308" r:id="rId34"/>
    <p:sldId id="309" r:id="rId35"/>
    <p:sldId id="310" r:id="rId36"/>
    <p:sldId id="313" r:id="rId37"/>
    <p:sldId id="314" r:id="rId38"/>
    <p:sldId id="267" r:id="rId39"/>
    <p:sldId id="316" r:id="rId40"/>
    <p:sldId id="268" r:id="rId41"/>
    <p:sldId id="269" r:id="rId42"/>
    <p:sldId id="270" r:id="rId43"/>
    <p:sldId id="294" r:id="rId44"/>
    <p:sldId id="271" r:id="rId45"/>
    <p:sldId id="272" r:id="rId46"/>
    <p:sldId id="273" r:id="rId47"/>
    <p:sldId id="280" r:id="rId48"/>
    <p:sldId id="282" r:id="rId49"/>
    <p:sldId id="284" r:id="rId50"/>
    <p:sldId id="283" r:id="rId51"/>
    <p:sldId id="317" r:id="rId52"/>
    <p:sldId id="274" r:id="rId53"/>
    <p:sldId id="279" r:id="rId54"/>
    <p:sldId id="285" r:id="rId55"/>
    <p:sldId id="286" r:id="rId56"/>
    <p:sldId id="287" r:id="rId57"/>
    <p:sldId id="288" r:id="rId58"/>
    <p:sldId id="289" r:id="rId59"/>
    <p:sldId id="290" r:id="rId60"/>
    <p:sldId id="291" r:id="rId61"/>
    <p:sldId id="292" r:id="rId62"/>
    <p:sldId id="293"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8" autoAdjust="0"/>
    <p:restoredTop sz="94660"/>
  </p:normalViewPr>
  <p:slideViewPr>
    <p:cSldViewPr snapToGrid="0">
      <p:cViewPr varScale="1">
        <p:scale>
          <a:sx n="42" d="100"/>
          <a:sy n="42" d="100"/>
        </p:scale>
        <p:origin x="77" y="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A479422-0BF6-4097-B984-7F7A14A259E1}" type="datetimeFigureOut">
              <a:rPr lang="en-US" smtClean="0"/>
              <a:t>9/12/2023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569E258C-6070-4435-8E72-25A958FCB79B}"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9966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479422-0BF6-4097-B984-7F7A14A259E1}"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E258C-6070-4435-8E72-25A958FCB79B}" type="slidenum">
              <a:rPr lang="en-US" smtClean="0"/>
              <a:t>‹#›</a:t>
            </a:fld>
            <a:endParaRPr lang="en-US"/>
          </a:p>
        </p:txBody>
      </p:sp>
    </p:spTree>
    <p:extLst>
      <p:ext uri="{BB962C8B-B14F-4D97-AF65-F5344CB8AC3E}">
        <p14:creationId xmlns:p14="http://schemas.microsoft.com/office/powerpoint/2010/main" val="269333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479422-0BF6-4097-B984-7F7A14A259E1}"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E258C-6070-4435-8E72-25A958FCB79B}"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4641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479422-0BF6-4097-B984-7F7A14A259E1}"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E258C-6070-4435-8E72-25A958FCB79B}"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659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479422-0BF6-4097-B984-7F7A14A259E1}"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E258C-6070-4435-8E72-25A958FCB79B}" type="slidenum">
              <a:rPr lang="en-US" smtClean="0"/>
              <a:t>‹#›</a:t>
            </a:fld>
            <a:endParaRPr lang="en-US"/>
          </a:p>
        </p:txBody>
      </p:sp>
    </p:spTree>
    <p:extLst>
      <p:ext uri="{BB962C8B-B14F-4D97-AF65-F5344CB8AC3E}">
        <p14:creationId xmlns:p14="http://schemas.microsoft.com/office/powerpoint/2010/main" val="1397904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479422-0BF6-4097-B984-7F7A14A259E1}"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E258C-6070-4435-8E72-25A958FCB79B}"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2170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479422-0BF6-4097-B984-7F7A14A259E1}"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E258C-6070-4435-8E72-25A958FCB79B}"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6732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479422-0BF6-4097-B984-7F7A14A259E1}"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E258C-6070-4435-8E72-25A958FCB79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6097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479422-0BF6-4097-B984-7F7A14A259E1}"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E258C-6070-4435-8E72-25A958FCB79B}"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6278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E525-880E-4CCF-CAFE-08A2FB8E44F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A5B00A7-075A-C899-B076-F6A1F12B614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CDFBC7-142F-F5C7-5AF0-2A3E72233B0B}"/>
              </a:ext>
            </a:extLst>
          </p:cNvPr>
          <p:cNvSpPr>
            <a:spLocks noGrp="1"/>
          </p:cNvSpPr>
          <p:nvPr>
            <p:ph type="dt" sz="half" idx="10"/>
          </p:nvPr>
        </p:nvSpPr>
        <p:spPr/>
        <p:txBody>
          <a:bodyPr/>
          <a:lstStyle/>
          <a:p>
            <a:fld id="{0A479422-0BF6-4097-B984-7F7A14A259E1}" type="datetimeFigureOut">
              <a:rPr lang="en-US" smtClean="0"/>
              <a:t>9/12/2023</a:t>
            </a:fld>
            <a:endParaRPr lang="en-US"/>
          </a:p>
        </p:txBody>
      </p:sp>
      <p:sp>
        <p:nvSpPr>
          <p:cNvPr id="5" name="Footer Placeholder 4">
            <a:extLst>
              <a:ext uri="{FF2B5EF4-FFF2-40B4-BE49-F238E27FC236}">
                <a16:creationId xmlns:a16="http://schemas.microsoft.com/office/drawing/2014/main" id="{4E8C5E4A-7195-BBB5-E525-708B289FA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E6123-2D5E-05A0-F55A-2AF60E629F61}"/>
              </a:ext>
            </a:extLst>
          </p:cNvPr>
          <p:cNvSpPr>
            <a:spLocks noGrp="1"/>
          </p:cNvSpPr>
          <p:nvPr>
            <p:ph type="sldNum" sz="quarter" idx="12"/>
          </p:nvPr>
        </p:nvSpPr>
        <p:spPr/>
        <p:txBody>
          <a:bodyPr/>
          <a:lstStyle/>
          <a:p>
            <a:fld id="{569E258C-6070-4435-8E72-25A958FCB79B}" type="slidenum">
              <a:rPr lang="en-US" smtClean="0"/>
              <a:t>‹#›</a:t>
            </a:fld>
            <a:endParaRPr lang="en-US"/>
          </a:p>
        </p:txBody>
      </p:sp>
    </p:spTree>
    <p:extLst>
      <p:ext uri="{BB962C8B-B14F-4D97-AF65-F5344CB8AC3E}">
        <p14:creationId xmlns:p14="http://schemas.microsoft.com/office/powerpoint/2010/main" val="2030473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479422-0BF6-4097-B984-7F7A14A259E1}"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E258C-6070-4435-8E72-25A958FCB79B}" type="slidenum">
              <a:rPr lang="en-US" smtClean="0"/>
              <a:t>‹#›</a:t>
            </a:fld>
            <a:endParaRPr lang="en-US"/>
          </a:p>
        </p:txBody>
      </p:sp>
    </p:spTree>
    <p:extLst>
      <p:ext uri="{BB962C8B-B14F-4D97-AF65-F5344CB8AC3E}">
        <p14:creationId xmlns:p14="http://schemas.microsoft.com/office/powerpoint/2010/main" val="84071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479422-0BF6-4097-B984-7F7A14A259E1}"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E258C-6070-4435-8E72-25A958FCB79B}"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839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479422-0BF6-4097-B984-7F7A14A259E1}"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E258C-6070-4435-8E72-25A958FCB79B}" type="slidenum">
              <a:rPr lang="en-US" smtClean="0"/>
              <a:t>‹#›</a:t>
            </a:fld>
            <a:endParaRPr lang="en-US"/>
          </a:p>
        </p:txBody>
      </p:sp>
    </p:spTree>
    <p:extLst>
      <p:ext uri="{BB962C8B-B14F-4D97-AF65-F5344CB8AC3E}">
        <p14:creationId xmlns:p14="http://schemas.microsoft.com/office/powerpoint/2010/main" val="350425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479422-0BF6-4097-B984-7F7A14A259E1}" type="datetimeFigureOut">
              <a:rPr lang="en-US" smtClean="0"/>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E258C-6070-4435-8E72-25A958FCB79B}"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5036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479422-0BF6-4097-B984-7F7A14A259E1}" type="datetimeFigureOut">
              <a:rPr lang="en-US" smtClean="0"/>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E258C-6070-4435-8E72-25A958FCB79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267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479422-0BF6-4097-B984-7F7A14A259E1}" type="datetimeFigureOut">
              <a:rPr lang="en-US" smtClean="0"/>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E258C-6070-4435-8E72-25A958FCB79B}" type="slidenum">
              <a:rPr lang="en-US" smtClean="0"/>
              <a:t>‹#›</a:t>
            </a:fld>
            <a:endParaRPr lang="en-US"/>
          </a:p>
        </p:txBody>
      </p:sp>
    </p:spTree>
    <p:extLst>
      <p:ext uri="{BB962C8B-B14F-4D97-AF65-F5344CB8AC3E}">
        <p14:creationId xmlns:p14="http://schemas.microsoft.com/office/powerpoint/2010/main" val="2009365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479422-0BF6-4097-B984-7F7A14A259E1}"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E258C-6070-4435-8E72-25A958FCB79B}"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3876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479422-0BF6-4097-B984-7F7A14A259E1}"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E258C-6070-4435-8E72-25A958FCB79B}" type="slidenum">
              <a:rPr lang="en-US" smtClean="0"/>
              <a:t>‹#›</a:t>
            </a:fld>
            <a:endParaRPr lang="en-US"/>
          </a:p>
        </p:txBody>
      </p:sp>
    </p:spTree>
    <p:extLst>
      <p:ext uri="{BB962C8B-B14F-4D97-AF65-F5344CB8AC3E}">
        <p14:creationId xmlns:p14="http://schemas.microsoft.com/office/powerpoint/2010/main" val="784525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A479422-0BF6-4097-B984-7F7A14A259E1}" type="datetimeFigureOut">
              <a:rPr lang="en-US" smtClean="0"/>
              <a:t>9/12/2023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69E258C-6070-4435-8E72-25A958FCB79B}" type="slidenum">
              <a:rPr lang="en-US" smtClean="0"/>
              <a:t>‹#›</a:t>
            </a:fld>
            <a:endParaRPr lang="en-US"/>
          </a:p>
        </p:txBody>
      </p:sp>
    </p:spTree>
    <p:extLst>
      <p:ext uri="{BB962C8B-B14F-4D97-AF65-F5344CB8AC3E}">
        <p14:creationId xmlns:p14="http://schemas.microsoft.com/office/powerpoint/2010/main" val="27465800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B6C77-BB93-3806-98E1-8C07C4F0B894}"/>
              </a:ext>
            </a:extLst>
          </p:cNvPr>
          <p:cNvSpPr>
            <a:spLocks noGrp="1"/>
          </p:cNvSpPr>
          <p:nvPr>
            <p:ph type="title"/>
          </p:nvPr>
        </p:nvSpPr>
        <p:spPr>
          <a:xfrm>
            <a:off x="1295402" y="2777066"/>
            <a:ext cx="9601196" cy="1303867"/>
          </a:xfrm>
        </p:spPr>
        <p:txBody>
          <a:bodyPr>
            <a:noAutofit/>
          </a:bodyPr>
          <a:lstStyle/>
          <a:p>
            <a:r>
              <a:rPr lang="en-US" sz="6000" b="1" dirty="0"/>
              <a:t>THIS IS GOING TO</a:t>
            </a:r>
            <a:br>
              <a:rPr lang="en-US" sz="6000" b="1" dirty="0"/>
            </a:br>
            <a:r>
              <a:rPr lang="en-US" sz="6000" b="1" dirty="0"/>
              <a:t>GO FAST... </a:t>
            </a:r>
            <a:br>
              <a:rPr lang="en-US" sz="6000" b="1" dirty="0"/>
            </a:br>
            <a:r>
              <a:rPr lang="en-US" sz="6000" b="1" dirty="0"/>
              <a:t>DON’T BLINK</a:t>
            </a:r>
          </a:p>
        </p:txBody>
      </p:sp>
    </p:spTree>
    <p:extLst>
      <p:ext uri="{BB962C8B-B14F-4D97-AF65-F5344CB8AC3E}">
        <p14:creationId xmlns:p14="http://schemas.microsoft.com/office/powerpoint/2010/main" val="2005333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9773E-BFD7-1052-2A0E-6E072681DC39}"/>
              </a:ext>
            </a:extLst>
          </p:cNvPr>
          <p:cNvSpPr>
            <a:spLocks noGrp="1"/>
          </p:cNvSpPr>
          <p:nvPr>
            <p:ph type="title"/>
          </p:nvPr>
        </p:nvSpPr>
        <p:spPr>
          <a:xfrm>
            <a:off x="1282701" y="731156"/>
            <a:ext cx="4813299" cy="1238554"/>
          </a:xfrm>
        </p:spPr>
        <p:txBody>
          <a:bodyPr/>
          <a:lstStyle/>
          <a:p>
            <a:r>
              <a:rPr lang="en-US" dirty="0"/>
              <a:t>Brian Cotner</a:t>
            </a:r>
          </a:p>
        </p:txBody>
      </p:sp>
      <p:sp>
        <p:nvSpPr>
          <p:cNvPr id="3" name="Text Placeholder 2">
            <a:extLst>
              <a:ext uri="{FF2B5EF4-FFF2-40B4-BE49-F238E27FC236}">
                <a16:creationId xmlns:a16="http://schemas.microsoft.com/office/drawing/2014/main" id="{C27873CD-F99D-ABD9-7768-ABAFF84543D9}"/>
              </a:ext>
            </a:extLst>
          </p:cNvPr>
          <p:cNvSpPr>
            <a:spLocks noGrp="1"/>
          </p:cNvSpPr>
          <p:nvPr>
            <p:ph type="body" idx="1"/>
          </p:nvPr>
        </p:nvSpPr>
        <p:spPr>
          <a:xfrm>
            <a:off x="6637871" y="1592989"/>
            <a:ext cx="4072468" cy="4135450"/>
          </a:xfrm>
        </p:spPr>
        <p:txBody>
          <a:bodyPr>
            <a:noAutofit/>
          </a:bodyPr>
          <a:lstStyle/>
          <a:p>
            <a:pPr lvl="0"/>
            <a:r>
              <a:rPr lang="en-US" sz="1400" dirty="0"/>
              <a:t>Sage of Solomonic wisdom</a:t>
            </a:r>
          </a:p>
          <a:p>
            <a:pPr lvl="0"/>
            <a:r>
              <a:rPr lang="en-US" sz="1400" dirty="0"/>
              <a:t>Slow to speak</a:t>
            </a:r>
          </a:p>
          <a:p>
            <a:pPr lvl="0"/>
            <a:r>
              <a:rPr lang="en-US" sz="1400" dirty="0"/>
              <a:t>Quick to listen</a:t>
            </a:r>
          </a:p>
          <a:p>
            <a:pPr lvl="0"/>
            <a:r>
              <a:rPr lang="en-US" sz="1400" dirty="0"/>
              <a:t>Puts up with a lot</a:t>
            </a:r>
          </a:p>
          <a:p>
            <a:pPr lvl="0"/>
            <a:r>
              <a:rPr lang="en-US" sz="1400" dirty="0"/>
              <a:t>Copes well with embarrassment</a:t>
            </a:r>
          </a:p>
          <a:p>
            <a:pPr lvl="0"/>
            <a:r>
              <a:rPr lang="en-US" sz="1400" dirty="0"/>
              <a:t>Interior designer / exterior designer / concept artist</a:t>
            </a:r>
          </a:p>
          <a:p>
            <a:pPr lvl="0"/>
            <a:r>
              <a:rPr lang="en-US" sz="1400" dirty="0"/>
              <a:t>Degree in art, worked as commercial artist</a:t>
            </a:r>
          </a:p>
          <a:p>
            <a:pPr lvl="0"/>
            <a:r>
              <a:rPr lang="en-US" sz="1400" dirty="0"/>
              <a:t>Experience in construction</a:t>
            </a:r>
          </a:p>
          <a:p>
            <a:pPr lvl="0"/>
            <a:r>
              <a:rPr lang="en-US" sz="1400" dirty="0"/>
              <a:t>Areas of special emphasis: </a:t>
            </a:r>
          </a:p>
          <a:p>
            <a:pPr lvl="1"/>
            <a:r>
              <a:rPr lang="en-US" sz="1400" dirty="0"/>
              <a:t>Solving flow problems	</a:t>
            </a:r>
          </a:p>
          <a:p>
            <a:pPr lvl="1"/>
            <a:r>
              <a:rPr lang="en-US" sz="1400" dirty="0"/>
              <a:t>Optimizing use of space</a:t>
            </a:r>
          </a:p>
          <a:p>
            <a:pPr lvl="1"/>
            <a:r>
              <a:rPr lang="en-US" sz="1400" dirty="0"/>
              <a:t>Conserving existing structures</a:t>
            </a:r>
          </a:p>
        </p:txBody>
      </p:sp>
      <p:pic>
        <p:nvPicPr>
          <p:cNvPr id="5" name="Picture 4">
            <a:extLst>
              <a:ext uri="{FF2B5EF4-FFF2-40B4-BE49-F238E27FC236}">
                <a16:creationId xmlns:a16="http://schemas.microsoft.com/office/drawing/2014/main" id="{70E76507-A293-18D4-49CA-377103422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340" y="2071314"/>
            <a:ext cx="3649393" cy="3657125"/>
          </a:xfrm>
          <a:prstGeom prst="rect">
            <a:avLst/>
          </a:prstGeom>
        </p:spPr>
      </p:pic>
    </p:spTree>
    <p:extLst>
      <p:ext uri="{BB962C8B-B14F-4D97-AF65-F5344CB8AC3E}">
        <p14:creationId xmlns:p14="http://schemas.microsoft.com/office/powerpoint/2010/main" val="4058947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90307-1BAC-03C2-7F89-617A5259F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4346" y="965200"/>
            <a:ext cx="6804198" cy="2099733"/>
          </a:xfrm>
          <a:prstGeom prst="rect">
            <a:avLst/>
          </a:prstGeom>
        </p:spPr>
      </p:pic>
      <p:pic>
        <p:nvPicPr>
          <p:cNvPr id="9" name="Picture 8">
            <a:extLst>
              <a:ext uri="{FF2B5EF4-FFF2-40B4-BE49-F238E27FC236}">
                <a16:creationId xmlns:a16="http://schemas.microsoft.com/office/drawing/2014/main" id="{BE1D9AD5-D298-7D44-2341-791C3DADD86E}"/>
              </a:ext>
            </a:extLst>
          </p:cNvPr>
          <p:cNvPicPr>
            <a:picLocks noChangeAspect="1"/>
          </p:cNvPicPr>
          <p:nvPr/>
        </p:nvPicPr>
        <p:blipFill rotWithShape="1">
          <a:blip r:embed="rId3">
            <a:extLst>
              <a:ext uri="{28A0092B-C50C-407E-A947-70E740481C1C}">
                <a14:useLocalDpi xmlns:a14="http://schemas.microsoft.com/office/drawing/2010/main" val="0"/>
              </a:ext>
            </a:extLst>
          </a:blip>
          <a:srcRect r="-1026" b="12455"/>
          <a:stretch/>
        </p:blipFill>
        <p:spPr>
          <a:xfrm>
            <a:off x="2760133" y="3429001"/>
            <a:ext cx="3335867" cy="2099733"/>
          </a:xfrm>
          <a:prstGeom prst="rect">
            <a:avLst/>
          </a:prstGeom>
        </p:spPr>
      </p:pic>
      <p:pic>
        <p:nvPicPr>
          <p:cNvPr id="11" name="Picture 10">
            <a:extLst>
              <a:ext uri="{FF2B5EF4-FFF2-40B4-BE49-F238E27FC236}">
                <a16:creationId xmlns:a16="http://schemas.microsoft.com/office/drawing/2014/main" id="{C79CDDE5-BBCF-EE46-2E63-630FD5E0F386}"/>
              </a:ext>
            </a:extLst>
          </p:cNvPr>
          <p:cNvPicPr>
            <a:picLocks noChangeAspect="1"/>
          </p:cNvPicPr>
          <p:nvPr/>
        </p:nvPicPr>
        <p:blipFill rotWithShape="1">
          <a:blip r:embed="rId4">
            <a:extLst>
              <a:ext uri="{28A0092B-C50C-407E-A947-70E740481C1C}">
                <a14:useLocalDpi xmlns:a14="http://schemas.microsoft.com/office/drawing/2010/main" val="0"/>
              </a:ext>
            </a:extLst>
          </a:blip>
          <a:srcRect t="33333"/>
          <a:stretch/>
        </p:blipFill>
        <p:spPr>
          <a:xfrm>
            <a:off x="6768131" y="3429000"/>
            <a:ext cx="2081679" cy="2099734"/>
          </a:xfrm>
          <a:prstGeom prst="rect">
            <a:avLst/>
          </a:prstGeom>
        </p:spPr>
      </p:pic>
    </p:spTree>
    <p:extLst>
      <p:ext uri="{BB962C8B-B14F-4D97-AF65-F5344CB8AC3E}">
        <p14:creationId xmlns:p14="http://schemas.microsoft.com/office/powerpoint/2010/main" val="2491553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9773E-BFD7-1052-2A0E-6E072681DC39}"/>
              </a:ext>
            </a:extLst>
          </p:cNvPr>
          <p:cNvSpPr>
            <a:spLocks noGrp="1"/>
          </p:cNvSpPr>
          <p:nvPr>
            <p:ph type="title"/>
          </p:nvPr>
        </p:nvSpPr>
        <p:spPr>
          <a:xfrm>
            <a:off x="1282701" y="731156"/>
            <a:ext cx="4813299" cy="1238554"/>
          </a:xfrm>
        </p:spPr>
        <p:txBody>
          <a:bodyPr/>
          <a:lstStyle/>
          <a:p>
            <a:r>
              <a:rPr lang="en-US" dirty="0"/>
              <a:t>Brian Cotner</a:t>
            </a:r>
          </a:p>
        </p:txBody>
      </p:sp>
      <p:sp>
        <p:nvSpPr>
          <p:cNvPr id="3" name="Text Placeholder 2">
            <a:extLst>
              <a:ext uri="{FF2B5EF4-FFF2-40B4-BE49-F238E27FC236}">
                <a16:creationId xmlns:a16="http://schemas.microsoft.com/office/drawing/2014/main" id="{C27873CD-F99D-ABD9-7768-ABAFF84543D9}"/>
              </a:ext>
            </a:extLst>
          </p:cNvPr>
          <p:cNvSpPr>
            <a:spLocks noGrp="1"/>
          </p:cNvSpPr>
          <p:nvPr>
            <p:ph type="body" idx="1"/>
          </p:nvPr>
        </p:nvSpPr>
        <p:spPr>
          <a:xfrm>
            <a:off x="6637871" y="1592989"/>
            <a:ext cx="4072468" cy="4135450"/>
          </a:xfrm>
        </p:spPr>
        <p:txBody>
          <a:bodyPr>
            <a:noAutofit/>
          </a:bodyPr>
          <a:lstStyle/>
          <a:p>
            <a:pPr lvl="0"/>
            <a:r>
              <a:rPr lang="en-US" sz="1400" dirty="0"/>
              <a:t>Sage of Solomonic wisdom</a:t>
            </a:r>
          </a:p>
          <a:p>
            <a:pPr lvl="0"/>
            <a:r>
              <a:rPr lang="en-US" sz="1400" dirty="0"/>
              <a:t>Slow to speak</a:t>
            </a:r>
          </a:p>
          <a:p>
            <a:pPr lvl="0"/>
            <a:r>
              <a:rPr lang="en-US" sz="1400" dirty="0"/>
              <a:t>Quick to listen</a:t>
            </a:r>
          </a:p>
          <a:p>
            <a:pPr lvl="0"/>
            <a:r>
              <a:rPr lang="en-US" sz="1400" dirty="0"/>
              <a:t>Puts up with a lot</a:t>
            </a:r>
          </a:p>
          <a:p>
            <a:pPr lvl="0"/>
            <a:r>
              <a:rPr lang="en-US" sz="1400" dirty="0"/>
              <a:t>Copes well with embarrassment</a:t>
            </a:r>
          </a:p>
          <a:p>
            <a:pPr lvl="0"/>
            <a:r>
              <a:rPr lang="en-US" sz="1400" dirty="0"/>
              <a:t>Interior designer / exterior designer / concept artist</a:t>
            </a:r>
          </a:p>
          <a:p>
            <a:pPr lvl="0"/>
            <a:r>
              <a:rPr lang="en-US" sz="1400" dirty="0"/>
              <a:t>Degree in art, worked as commercial artist</a:t>
            </a:r>
          </a:p>
          <a:p>
            <a:pPr lvl="0"/>
            <a:r>
              <a:rPr lang="en-US" sz="1400" dirty="0"/>
              <a:t>Experience in construction</a:t>
            </a:r>
          </a:p>
          <a:p>
            <a:pPr lvl="0"/>
            <a:r>
              <a:rPr lang="en-US" sz="1400" dirty="0"/>
              <a:t>Areas of special emphasis: </a:t>
            </a:r>
          </a:p>
          <a:p>
            <a:pPr lvl="1"/>
            <a:r>
              <a:rPr lang="en-US" sz="1400" dirty="0"/>
              <a:t>Solving flow problems	</a:t>
            </a:r>
          </a:p>
          <a:p>
            <a:pPr lvl="1"/>
            <a:r>
              <a:rPr lang="en-US" sz="1400" dirty="0"/>
              <a:t>Optimizing use of space</a:t>
            </a:r>
          </a:p>
          <a:p>
            <a:pPr lvl="1"/>
            <a:r>
              <a:rPr lang="en-US" sz="1400" dirty="0"/>
              <a:t>Conserving existing structures</a:t>
            </a:r>
          </a:p>
        </p:txBody>
      </p:sp>
      <p:pic>
        <p:nvPicPr>
          <p:cNvPr id="5" name="Picture 4">
            <a:extLst>
              <a:ext uri="{FF2B5EF4-FFF2-40B4-BE49-F238E27FC236}">
                <a16:creationId xmlns:a16="http://schemas.microsoft.com/office/drawing/2014/main" id="{70E76507-A293-18D4-49CA-377103422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340" y="2071314"/>
            <a:ext cx="3649393" cy="3657125"/>
          </a:xfrm>
          <a:prstGeom prst="rect">
            <a:avLst/>
          </a:prstGeom>
        </p:spPr>
      </p:pic>
    </p:spTree>
    <p:extLst>
      <p:ext uri="{BB962C8B-B14F-4D97-AF65-F5344CB8AC3E}">
        <p14:creationId xmlns:p14="http://schemas.microsoft.com/office/powerpoint/2010/main" val="4211641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C02D7-B7AF-DD83-395F-0A5D54E42D1B}"/>
              </a:ext>
            </a:extLst>
          </p:cNvPr>
          <p:cNvSpPr>
            <a:spLocks noGrp="1"/>
          </p:cNvSpPr>
          <p:nvPr>
            <p:ph type="title"/>
          </p:nvPr>
        </p:nvSpPr>
        <p:spPr>
          <a:xfrm>
            <a:off x="1295402" y="1032927"/>
            <a:ext cx="9601196" cy="1303867"/>
          </a:xfrm>
        </p:spPr>
        <p:txBody>
          <a:bodyPr>
            <a:noAutofit/>
          </a:bodyPr>
          <a:lstStyle/>
          <a:p>
            <a:r>
              <a:rPr lang="en-US" sz="4000" dirty="0"/>
              <a:t>What is the difference between an </a:t>
            </a:r>
            <a:br>
              <a:rPr lang="en-US" sz="4000" dirty="0"/>
            </a:br>
            <a:r>
              <a:rPr lang="en-US" sz="4000" dirty="0"/>
              <a:t>interior </a:t>
            </a:r>
            <a:r>
              <a:rPr lang="en-US" sz="4000" i="1" dirty="0"/>
              <a:t>designer</a:t>
            </a:r>
            <a:r>
              <a:rPr lang="en-US" sz="4000" dirty="0"/>
              <a:t> &amp; an interior </a:t>
            </a:r>
            <a:r>
              <a:rPr lang="en-US" sz="4000" i="1" dirty="0"/>
              <a:t>decorator</a:t>
            </a:r>
            <a:r>
              <a:rPr lang="en-US" sz="4000" dirty="0"/>
              <a:t>? </a:t>
            </a:r>
          </a:p>
        </p:txBody>
      </p:sp>
      <p:sp>
        <p:nvSpPr>
          <p:cNvPr id="3" name="Text Placeholder 2">
            <a:extLst>
              <a:ext uri="{FF2B5EF4-FFF2-40B4-BE49-F238E27FC236}">
                <a16:creationId xmlns:a16="http://schemas.microsoft.com/office/drawing/2014/main" id="{0BC65DAF-70A6-4560-67E0-5BDCB4996A33}"/>
              </a:ext>
            </a:extLst>
          </p:cNvPr>
          <p:cNvSpPr>
            <a:spLocks noGrp="1"/>
          </p:cNvSpPr>
          <p:nvPr>
            <p:ph type="body" idx="1"/>
          </p:nvPr>
        </p:nvSpPr>
        <p:spPr>
          <a:xfrm>
            <a:off x="2209800" y="2878660"/>
            <a:ext cx="8204200" cy="1303867"/>
          </a:xfrm>
        </p:spPr>
        <p:txBody>
          <a:bodyPr/>
          <a:lstStyle/>
          <a:p>
            <a:pPr lvl="0"/>
            <a:r>
              <a:rPr lang="en-US" dirty="0"/>
              <a:t>Designers - focus on optimizing structures and spaces (Brian)</a:t>
            </a:r>
          </a:p>
          <a:p>
            <a:pPr lvl="0"/>
            <a:r>
              <a:rPr lang="en-US" dirty="0"/>
              <a:t>Decorators - focus on dressing that structure and space (Laura)</a:t>
            </a:r>
          </a:p>
        </p:txBody>
      </p:sp>
      <p:sp>
        <p:nvSpPr>
          <p:cNvPr id="4" name="Title 1">
            <a:extLst>
              <a:ext uri="{FF2B5EF4-FFF2-40B4-BE49-F238E27FC236}">
                <a16:creationId xmlns:a16="http://schemas.microsoft.com/office/drawing/2014/main" id="{4D8320DA-6878-38D7-7087-AB64A1E9C19E}"/>
              </a:ext>
            </a:extLst>
          </p:cNvPr>
          <p:cNvSpPr txBox="1">
            <a:spLocks/>
          </p:cNvSpPr>
          <p:nvPr/>
        </p:nvSpPr>
        <p:spPr>
          <a:xfrm>
            <a:off x="1557867" y="4174061"/>
            <a:ext cx="9059334" cy="1676397"/>
          </a:xfrm>
          <a:prstGeom prst="rect">
            <a:avLst/>
          </a:prstGeom>
          <a:effectLst/>
        </p:spPr>
        <p:txBody>
          <a:bodyPr vert="horz" lIns="91440" tIns="45720" rIns="91440" bIns="45720" rtlCol="0" anchor="ctr">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We’ve worked together so long that we’ve learned lots about each other’s jobs.</a:t>
            </a:r>
          </a:p>
        </p:txBody>
      </p:sp>
    </p:spTree>
    <p:extLst>
      <p:ext uri="{BB962C8B-B14F-4D97-AF65-F5344CB8AC3E}">
        <p14:creationId xmlns:p14="http://schemas.microsoft.com/office/powerpoint/2010/main" val="2849881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6924-5F0A-3393-2981-3F2893AF06EC}"/>
              </a:ext>
            </a:extLst>
          </p:cNvPr>
          <p:cNvSpPr>
            <a:spLocks noGrp="1"/>
          </p:cNvSpPr>
          <p:nvPr>
            <p:ph type="title"/>
          </p:nvPr>
        </p:nvSpPr>
        <p:spPr>
          <a:xfrm>
            <a:off x="1295402" y="1299632"/>
            <a:ext cx="9601196" cy="1303867"/>
          </a:xfrm>
        </p:spPr>
        <p:txBody>
          <a:bodyPr>
            <a:normAutofit fontScale="90000"/>
          </a:bodyPr>
          <a:lstStyle/>
          <a:p>
            <a:r>
              <a:rPr lang="en-US" dirty="0"/>
              <a:t>“...These that have turned the world</a:t>
            </a:r>
            <a:br>
              <a:rPr lang="en-US" dirty="0"/>
            </a:br>
            <a:r>
              <a:rPr lang="en-US" dirty="0"/>
              <a:t>    upside down have come hither also!”</a:t>
            </a:r>
          </a:p>
        </p:txBody>
      </p:sp>
      <p:sp>
        <p:nvSpPr>
          <p:cNvPr id="3" name="Text Placeholder 2">
            <a:extLst>
              <a:ext uri="{FF2B5EF4-FFF2-40B4-BE49-F238E27FC236}">
                <a16:creationId xmlns:a16="http://schemas.microsoft.com/office/drawing/2014/main" id="{DB089E14-2734-E828-5F13-4370C9DE00AB}"/>
              </a:ext>
            </a:extLst>
          </p:cNvPr>
          <p:cNvSpPr>
            <a:spLocks noGrp="1"/>
          </p:cNvSpPr>
          <p:nvPr>
            <p:ph type="body" idx="1"/>
          </p:nvPr>
        </p:nvSpPr>
        <p:spPr>
          <a:xfrm>
            <a:off x="1295401" y="2696625"/>
            <a:ext cx="9601196" cy="554568"/>
          </a:xfrm>
        </p:spPr>
        <p:txBody>
          <a:bodyPr/>
          <a:lstStyle/>
          <a:p>
            <a:pPr marL="0" lvl="0" indent="0" algn="ctr">
              <a:buNone/>
            </a:pPr>
            <a:r>
              <a:rPr lang="en-US" i="1" dirty="0"/>
              <a:t>Acts 17:6</a:t>
            </a:r>
          </a:p>
        </p:txBody>
      </p:sp>
      <p:pic>
        <p:nvPicPr>
          <p:cNvPr id="5" name="Picture 4">
            <a:extLst>
              <a:ext uri="{FF2B5EF4-FFF2-40B4-BE49-F238E27FC236}">
                <a16:creationId xmlns:a16="http://schemas.microsoft.com/office/drawing/2014/main" id="{0BCF75CF-2F88-E8F1-82CF-A755F40C32DE}"/>
              </a:ext>
            </a:extLst>
          </p:cNvPr>
          <p:cNvPicPr>
            <a:picLocks noChangeAspect="1"/>
          </p:cNvPicPr>
          <p:nvPr/>
        </p:nvPicPr>
        <p:blipFill rotWithShape="1">
          <a:blip r:embed="rId2">
            <a:extLst>
              <a:ext uri="{28A0092B-C50C-407E-A947-70E740481C1C}">
                <a14:useLocalDpi xmlns:a14="http://schemas.microsoft.com/office/drawing/2010/main" val="0"/>
              </a:ext>
            </a:extLst>
          </a:blip>
          <a:srcRect t="12259" r="10059"/>
          <a:stretch/>
        </p:blipFill>
        <p:spPr>
          <a:xfrm>
            <a:off x="4516260" y="3488269"/>
            <a:ext cx="3159479" cy="2311636"/>
          </a:xfrm>
          <a:prstGeom prst="rect">
            <a:avLst/>
          </a:prstGeom>
          <a:ln>
            <a:solidFill>
              <a:schemeClr val="accent1"/>
            </a:solidFill>
          </a:ln>
        </p:spPr>
      </p:pic>
    </p:spTree>
    <p:extLst>
      <p:ext uri="{BB962C8B-B14F-4D97-AF65-F5344CB8AC3E}">
        <p14:creationId xmlns:p14="http://schemas.microsoft.com/office/powerpoint/2010/main" val="894298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A060-5EC2-FC0A-B828-31F02B18FF79}"/>
              </a:ext>
            </a:extLst>
          </p:cNvPr>
          <p:cNvSpPr>
            <a:spLocks noGrp="1"/>
          </p:cNvSpPr>
          <p:nvPr>
            <p:ph type="title"/>
          </p:nvPr>
        </p:nvSpPr>
        <p:spPr>
          <a:xfrm>
            <a:off x="1295402" y="1504648"/>
            <a:ext cx="9601196" cy="1303867"/>
          </a:xfrm>
        </p:spPr>
        <p:txBody>
          <a:bodyPr/>
          <a:lstStyle/>
          <a:p>
            <a:r>
              <a:rPr lang="en-US" dirty="0"/>
              <a:t>Combined job experience</a:t>
            </a:r>
          </a:p>
        </p:txBody>
      </p:sp>
      <p:sp>
        <p:nvSpPr>
          <p:cNvPr id="3" name="Text Placeholder 2">
            <a:extLst>
              <a:ext uri="{FF2B5EF4-FFF2-40B4-BE49-F238E27FC236}">
                <a16:creationId xmlns:a16="http://schemas.microsoft.com/office/drawing/2014/main" id="{2E07A61B-E6C2-68DB-74AC-EF8E794EC628}"/>
              </a:ext>
            </a:extLst>
          </p:cNvPr>
          <p:cNvSpPr>
            <a:spLocks noGrp="1"/>
          </p:cNvSpPr>
          <p:nvPr>
            <p:ph type="body" idx="1"/>
          </p:nvPr>
        </p:nvSpPr>
        <p:spPr>
          <a:xfrm>
            <a:off x="4851917" y="3079448"/>
            <a:ext cx="6044679" cy="2099044"/>
          </a:xfrm>
        </p:spPr>
        <p:txBody>
          <a:bodyPr>
            <a:normAutofit/>
          </a:bodyPr>
          <a:lstStyle/>
          <a:p>
            <a:r>
              <a:rPr lang="en-US" dirty="0"/>
              <a:t>Private homes</a:t>
            </a:r>
          </a:p>
          <a:p>
            <a:pPr lvl="0"/>
            <a:r>
              <a:rPr lang="en-US" dirty="0"/>
              <a:t>Professional offices</a:t>
            </a:r>
          </a:p>
          <a:p>
            <a:pPr lvl="0"/>
            <a:r>
              <a:rPr lang="en-US" dirty="0"/>
              <a:t>Clinics</a:t>
            </a:r>
          </a:p>
          <a:p>
            <a:pPr lvl="0"/>
            <a:r>
              <a:rPr lang="en-US" dirty="0"/>
              <a:t>Churches </a:t>
            </a:r>
          </a:p>
        </p:txBody>
      </p:sp>
    </p:spTree>
    <p:extLst>
      <p:ext uri="{BB962C8B-B14F-4D97-AF65-F5344CB8AC3E}">
        <p14:creationId xmlns:p14="http://schemas.microsoft.com/office/powerpoint/2010/main" val="2567081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EC49B4-DD15-13E1-DA6B-5BD4A7C6A19F}"/>
              </a:ext>
            </a:extLst>
          </p:cNvPr>
          <p:cNvSpPr txBox="1"/>
          <p:nvPr/>
        </p:nvSpPr>
        <p:spPr>
          <a:xfrm>
            <a:off x="2855167" y="2984184"/>
            <a:ext cx="6270171" cy="707886"/>
          </a:xfrm>
          <a:prstGeom prst="rect">
            <a:avLst/>
          </a:prstGeom>
          <a:noFill/>
        </p:spPr>
        <p:txBody>
          <a:bodyPr wrap="square" rtlCol="0">
            <a:spAutoFit/>
          </a:bodyPr>
          <a:lstStyle/>
          <a:p>
            <a:pPr algn="ctr"/>
            <a:r>
              <a:rPr lang="en-US" sz="4000" b="1" dirty="0"/>
              <a:t>Private Homes</a:t>
            </a:r>
          </a:p>
        </p:txBody>
      </p:sp>
    </p:spTree>
    <p:extLst>
      <p:ext uri="{BB962C8B-B14F-4D97-AF65-F5344CB8AC3E}">
        <p14:creationId xmlns:p14="http://schemas.microsoft.com/office/powerpoint/2010/main" val="3397407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014959-3976-9EDC-B3B0-9480B9F71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0675" y="1768132"/>
            <a:ext cx="4360392" cy="3031067"/>
          </a:xfrm>
          <a:prstGeom prst="rect">
            <a:avLst/>
          </a:prstGeom>
        </p:spPr>
      </p:pic>
      <p:pic>
        <p:nvPicPr>
          <p:cNvPr id="7" name="Picture 6">
            <a:extLst>
              <a:ext uri="{FF2B5EF4-FFF2-40B4-BE49-F238E27FC236}">
                <a16:creationId xmlns:a16="http://schemas.microsoft.com/office/drawing/2014/main" id="{3C32857D-BB66-DB6C-B074-1177C17D3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933" y="1768132"/>
            <a:ext cx="4246571" cy="3031067"/>
          </a:xfrm>
          <a:prstGeom prst="rect">
            <a:avLst/>
          </a:prstGeom>
        </p:spPr>
      </p:pic>
    </p:spTree>
    <p:extLst>
      <p:ext uri="{BB962C8B-B14F-4D97-AF65-F5344CB8AC3E}">
        <p14:creationId xmlns:p14="http://schemas.microsoft.com/office/powerpoint/2010/main" val="3833125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C40945-9AC2-FE87-4276-13DBB7099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166" y="1408921"/>
            <a:ext cx="5736708" cy="3853543"/>
          </a:xfrm>
          <a:prstGeom prst="rect">
            <a:avLst/>
          </a:prstGeom>
        </p:spPr>
      </p:pic>
      <p:pic>
        <p:nvPicPr>
          <p:cNvPr id="5" name="Picture 4">
            <a:extLst>
              <a:ext uri="{FF2B5EF4-FFF2-40B4-BE49-F238E27FC236}">
                <a16:creationId xmlns:a16="http://schemas.microsoft.com/office/drawing/2014/main" id="{8208111A-F5C9-8D58-38E8-FFE13E569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4979" y="1408922"/>
            <a:ext cx="2532855" cy="3853543"/>
          </a:xfrm>
          <a:prstGeom prst="rect">
            <a:avLst/>
          </a:prstGeom>
        </p:spPr>
      </p:pic>
    </p:spTree>
    <p:extLst>
      <p:ext uri="{BB962C8B-B14F-4D97-AF65-F5344CB8AC3E}">
        <p14:creationId xmlns:p14="http://schemas.microsoft.com/office/powerpoint/2010/main" val="452703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0425EA-1278-C314-AD15-41A963D1C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271" y="1752600"/>
            <a:ext cx="4588930" cy="3691960"/>
          </a:xfrm>
          <a:prstGeom prst="rect">
            <a:avLst/>
          </a:prstGeom>
        </p:spPr>
      </p:pic>
      <p:pic>
        <p:nvPicPr>
          <p:cNvPr id="8" name="Picture 7">
            <a:extLst>
              <a:ext uri="{FF2B5EF4-FFF2-40B4-BE49-F238E27FC236}">
                <a16:creationId xmlns:a16="http://schemas.microsoft.com/office/drawing/2014/main" id="{4808BB7C-EBA9-A7B3-6FD7-05E8648B1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1" y="1794909"/>
            <a:ext cx="4246229" cy="3649651"/>
          </a:xfrm>
          <a:prstGeom prst="rect">
            <a:avLst/>
          </a:prstGeom>
        </p:spPr>
      </p:pic>
      <p:sp>
        <p:nvSpPr>
          <p:cNvPr id="9" name="TextBox 8">
            <a:extLst>
              <a:ext uri="{FF2B5EF4-FFF2-40B4-BE49-F238E27FC236}">
                <a16:creationId xmlns:a16="http://schemas.microsoft.com/office/drawing/2014/main" id="{842415C8-DC6E-16B8-DF48-030233CDC211}"/>
              </a:ext>
            </a:extLst>
          </p:cNvPr>
          <p:cNvSpPr txBox="1"/>
          <p:nvPr/>
        </p:nvSpPr>
        <p:spPr>
          <a:xfrm>
            <a:off x="2211355" y="5650459"/>
            <a:ext cx="2565918" cy="369332"/>
          </a:xfrm>
          <a:prstGeom prst="rect">
            <a:avLst/>
          </a:prstGeom>
          <a:noFill/>
        </p:spPr>
        <p:txBody>
          <a:bodyPr wrap="square" rtlCol="0">
            <a:spAutoFit/>
          </a:bodyPr>
          <a:lstStyle/>
          <a:p>
            <a:pPr algn="ctr"/>
            <a:r>
              <a:rPr lang="en-US" b="1" dirty="0"/>
              <a:t>BEFORE:</a:t>
            </a:r>
          </a:p>
        </p:txBody>
      </p:sp>
      <p:sp>
        <p:nvSpPr>
          <p:cNvPr id="10" name="TextBox 9">
            <a:extLst>
              <a:ext uri="{FF2B5EF4-FFF2-40B4-BE49-F238E27FC236}">
                <a16:creationId xmlns:a16="http://schemas.microsoft.com/office/drawing/2014/main" id="{11FBFFFF-6489-5E29-7BE2-B641582DE4F7}"/>
              </a:ext>
            </a:extLst>
          </p:cNvPr>
          <p:cNvSpPr txBox="1"/>
          <p:nvPr/>
        </p:nvSpPr>
        <p:spPr>
          <a:xfrm>
            <a:off x="7414729" y="5646567"/>
            <a:ext cx="2565918" cy="369332"/>
          </a:xfrm>
          <a:prstGeom prst="rect">
            <a:avLst/>
          </a:prstGeom>
          <a:noFill/>
        </p:spPr>
        <p:txBody>
          <a:bodyPr wrap="square" rtlCol="0">
            <a:spAutoFit/>
          </a:bodyPr>
          <a:lstStyle/>
          <a:p>
            <a:pPr algn="ctr"/>
            <a:r>
              <a:rPr lang="en-US" b="1" dirty="0"/>
              <a:t>AFTER:</a:t>
            </a:r>
          </a:p>
        </p:txBody>
      </p:sp>
    </p:spTree>
    <p:extLst>
      <p:ext uri="{BB962C8B-B14F-4D97-AF65-F5344CB8AC3E}">
        <p14:creationId xmlns:p14="http://schemas.microsoft.com/office/powerpoint/2010/main" val="1507533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02EC4-04DB-BE8C-676A-B5ECCC4E64A8}"/>
              </a:ext>
            </a:extLst>
          </p:cNvPr>
          <p:cNvSpPr>
            <a:spLocks noGrp="1"/>
          </p:cNvSpPr>
          <p:nvPr>
            <p:ph type="title"/>
          </p:nvPr>
        </p:nvSpPr>
        <p:spPr>
          <a:xfrm>
            <a:off x="1295402" y="2397278"/>
            <a:ext cx="9601196" cy="1303867"/>
          </a:xfrm>
        </p:spPr>
        <p:txBody>
          <a:bodyPr>
            <a:normAutofit fontScale="90000"/>
          </a:bodyPr>
          <a:lstStyle/>
          <a:p>
            <a:r>
              <a:rPr lang="en-US" dirty="0"/>
              <a:t>“...And some said, </a:t>
            </a:r>
            <a:br>
              <a:rPr lang="en-US" dirty="0"/>
            </a:br>
            <a:r>
              <a:rPr lang="en-US" dirty="0"/>
              <a:t>‘what will this babbler say?’”</a:t>
            </a:r>
          </a:p>
        </p:txBody>
      </p:sp>
      <p:sp>
        <p:nvSpPr>
          <p:cNvPr id="3" name="Text Placeholder 2">
            <a:extLst>
              <a:ext uri="{FF2B5EF4-FFF2-40B4-BE49-F238E27FC236}">
                <a16:creationId xmlns:a16="http://schemas.microsoft.com/office/drawing/2014/main" id="{9854DCDA-5113-A735-41E3-8AAD08BE85D7}"/>
              </a:ext>
            </a:extLst>
          </p:cNvPr>
          <p:cNvSpPr>
            <a:spLocks noGrp="1"/>
          </p:cNvSpPr>
          <p:nvPr>
            <p:ph type="body" idx="1"/>
          </p:nvPr>
        </p:nvSpPr>
        <p:spPr>
          <a:xfrm>
            <a:off x="1295401" y="3972078"/>
            <a:ext cx="9601196" cy="621697"/>
          </a:xfrm>
        </p:spPr>
        <p:txBody>
          <a:bodyPr/>
          <a:lstStyle/>
          <a:p>
            <a:pPr marL="0" lvl="0" indent="0" algn="ctr">
              <a:buNone/>
            </a:pPr>
            <a:r>
              <a:rPr lang="en-US" i="1" dirty="0"/>
              <a:t>Acts 17:18</a:t>
            </a:r>
          </a:p>
        </p:txBody>
      </p:sp>
    </p:spTree>
    <p:extLst>
      <p:ext uri="{BB962C8B-B14F-4D97-AF65-F5344CB8AC3E}">
        <p14:creationId xmlns:p14="http://schemas.microsoft.com/office/powerpoint/2010/main" val="1284598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D8ED53-64F5-F276-CBAF-78FA23BA9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689" y="1587188"/>
            <a:ext cx="4315449" cy="3666378"/>
          </a:xfrm>
          <a:prstGeom prst="rect">
            <a:avLst/>
          </a:prstGeom>
        </p:spPr>
      </p:pic>
      <p:pic>
        <p:nvPicPr>
          <p:cNvPr id="11" name="Picture 10">
            <a:extLst>
              <a:ext uri="{FF2B5EF4-FFF2-40B4-BE49-F238E27FC236}">
                <a16:creationId xmlns:a16="http://schemas.microsoft.com/office/drawing/2014/main" id="{62FC4FCD-F9FE-D66E-C1C4-DEB017E6E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278" y="1587188"/>
            <a:ext cx="4721034" cy="3695140"/>
          </a:xfrm>
          <a:prstGeom prst="rect">
            <a:avLst/>
          </a:prstGeom>
        </p:spPr>
      </p:pic>
      <p:sp>
        <p:nvSpPr>
          <p:cNvPr id="12" name="TextBox 11">
            <a:extLst>
              <a:ext uri="{FF2B5EF4-FFF2-40B4-BE49-F238E27FC236}">
                <a16:creationId xmlns:a16="http://schemas.microsoft.com/office/drawing/2014/main" id="{2AD50949-675C-04C2-2B51-1685566493EB}"/>
              </a:ext>
            </a:extLst>
          </p:cNvPr>
          <p:cNvSpPr txBox="1"/>
          <p:nvPr/>
        </p:nvSpPr>
        <p:spPr>
          <a:xfrm>
            <a:off x="2211355" y="5566480"/>
            <a:ext cx="2565918" cy="369332"/>
          </a:xfrm>
          <a:prstGeom prst="rect">
            <a:avLst/>
          </a:prstGeom>
          <a:noFill/>
        </p:spPr>
        <p:txBody>
          <a:bodyPr wrap="square" rtlCol="0">
            <a:spAutoFit/>
          </a:bodyPr>
          <a:lstStyle/>
          <a:p>
            <a:pPr algn="ctr"/>
            <a:r>
              <a:rPr lang="en-US" b="1" dirty="0"/>
              <a:t>BEFORE:</a:t>
            </a:r>
          </a:p>
        </p:txBody>
      </p:sp>
      <p:sp>
        <p:nvSpPr>
          <p:cNvPr id="13" name="TextBox 12">
            <a:extLst>
              <a:ext uri="{FF2B5EF4-FFF2-40B4-BE49-F238E27FC236}">
                <a16:creationId xmlns:a16="http://schemas.microsoft.com/office/drawing/2014/main" id="{99CDD3D9-DAEB-2552-2F5F-0418FF8CC2F4}"/>
              </a:ext>
            </a:extLst>
          </p:cNvPr>
          <p:cNvSpPr txBox="1"/>
          <p:nvPr/>
        </p:nvSpPr>
        <p:spPr>
          <a:xfrm>
            <a:off x="7414729" y="5562588"/>
            <a:ext cx="2565918" cy="369332"/>
          </a:xfrm>
          <a:prstGeom prst="rect">
            <a:avLst/>
          </a:prstGeom>
          <a:noFill/>
        </p:spPr>
        <p:txBody>
          <a:bodyPr wrap="square" rtlCol="0">
            <a:spAutoFit/>
          </a:bodyPr>
          <a:lstStyle/>
          <a:p>
            <a:pPr algn="ctr"/>
            <a:r>
              <a:rPr lang="en-US" b="1" dirty="0"/>
              <a:t>AFTER:</a:t>
            </a:r>
          </a:p>
        </p:txBody>
      </p:sp>
    </p:spTree>
    <p:extLst>
      <p:ext uri="{BB962C8B-B14F-4D97-AF65-F5344CB8AC3E}">
        <p14:creationId xmlns:p14="http://schemas.microsoft.com/office/powerpoint/2010/main" val="2667181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EC49B4-DD15-13E1-DA6B-5BD4A7C6A19F}"/>
              </a:ext>
            </a:extLst>
          </p:cNvPr>
          <p:cNvSpPr txBox="1"/>
          <p:nvPr/>
        </p:nvSpPr>
        <p:spPr>
          <a:xfrm>
            <a:off x="2855167" y="2984184"/>
            <a:ext cx="6270171" cy="707886"/>
          </a:xfrm>
          <a:prstGeom prst="rect">
            <a:avLst/>
          </a:prstGeom>
          <a:noFill/>
        </p:spPr>
        <p:txBody>
          <a:bodyPr wrap="square" rtlCol="0">
            <a:spAutoFit/>
          </a:bodyPr>
          <a:lstStyle/>
          <a:p>
            <a:pPr algn="ctr"/>
            <a:r>
              <a:rPr lang="en-US" sz="4000" b="1" dirty="0"/>
              <a:t>Professional Offices</a:t>
            </a:r>
          </a:p>
        </p:txBody>
      </p:sp>
    </p:spTree>
    <p:extLst>
      <p:ext uri="{BB962C8B-B14F-4D97-AF65-F5344CB8AC3E}">
        <p14:creationId xmlns:p14="http://schemas.microsoft.com/office/powerpoint/2010/main" val="661052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C63C902-6172-5D97-53F7-9751E38D6B60}"/>
              </a:ext>
            </a:extLst>
          </p:cNvPr>
          <p:cNvSpPr txBox="1"/>
          <p:nvPr/>
        </p:nvSpPr>
        <p:spPr>
          <a:xfrm>
            <a:off x="1184988" y="1105021"/>
            <a:ext cx="2746311" cy="6001643"/>
          </a:xfrm>
          <a:prstGeom prst="rect">
            <a:avLst/>
          </a:prstGeom>
          <a:noFill/>
        </p:spPr>
        <p:txBody>
          <a:bodyPr wrap="square" rtlCol="0">
            <a:spAutoFit/>
          </a:bodyPr>
          <a:lstStyle/>
          <a:p>
            <a:r>
              <a:rPr lang="en-US" sz="2400" b="1" dirty="0"/>
              <a:t>Renovation &amp;</a:t>
            </a:r>
          </a:p>
          <a:p>
            <a:r>
              <a:rPr lang="en-US" sz="2400" b="1" dirty="0"/>
              <a:t>Interior Design</a:t>
            </a:r>
          </a:p>
          <a:p>
            <a:endParaRPr lang="en-US" sz="2400" dirty="0"/>
          </a:p>
          <a:p>
            <a:endParaRPr lang="en-US" sz="2400" b="1" dirty="0"/>
          </a:p>
          <a:p>
            <a:endParaRPr lang="en-US" sz="2400" b="1" dirty="0"/>
          </a:p>
          <a:p>
            <a:endParaRPr lang="en-US" sz="2400" b="1" dirty="0"/>
          </a:p>
          <a:p>
            <a:endParaRPr lang="en-US" sz="2400" b="1" dirty="0"/>
          </a:p>
          <a:p>
            <a:endParaRPr lang="en-US" sz="2400" b="1" dirty="0"/>
          </a:p>
          <a:p>
            <a:r>
              <a:rPr lang="en-US" sz="2400" b="1" dirty="0"/>
              <a:t>Bruce Garrett, CPA</a:t>
            </a:r>
          </a:p>
          <a:p>
            <a:r>
              <a:rPr lang="en-US" sz="2400" b="1" dirty="0"/>
              <a:t>Zach </a:t>
            </a:r>
            <a:r>
              <a:rPr lang="en-US" sz="2400" b="1" dirty="0" err="1"/>
              <a:t>Wojtec</a:t>
            </a:r>
            <a:r>
              <a:rPr lang="en-US" sz="2400" b="1" dirty="0"/>
              <a:t>, CPA</a:t>
            </a:r>
          </a:p>
          <a:p>
            <a:r>
              <a:rPr lang="en-US" sz="2400" dirty="0"/>
              <a:t>320 E. Parkway</a:t>
            </a:r>
          </a:p>
          <a:p>
            <a:r>
              <a:rPr lang="en-US" sz="2400" dirty="0"/>
              <a:t>Russellville, AR</a:t>
            </a:r>
          </a:p>
          <a:p>
            <a:endParaRPr lang="en-US" sz="2400" dirty="0"/>
          </a:p>
          <a:p>
            <a:endParaRPr lang="en-US" sz="2400" dirty="0"/>
          </a:p>
          <a:p>
            <a:endParaRPr lang="en-US" sz="2400" dirty="0"/>
          </a:p>
          <a:p>
            <a:endParaRPr lang="en-US" sz="2400" dirty="0"/>
          </a:p>
        </p:txBody>
      </p:sp>
      <p:pic>
        <p:nvPicPr>
          <p:cNvPr id="8" name="Picture 7">
            <a:extLst>
              <a:ext uri="{FF2B5EF4-FFF2-40B4-BE49-F238E27FC236}">
                <a16:creationId xmlns:a16="http://schemas.microsoft.com/office/drawing/2014/main" id="{9CEF6A01-2AD0-C3FB-93E7-8FCB442FD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1496" y="1476588"/>
            <a:ext cx="6951444" cy="3904824"/>
          </a:xfrm>
          <a:prstGeom prst="rect">
            <a:avLst/>
          </a:prstGeom>
        </p:spPr>
      </p:pic>
    </p:spTree>
    <p:extLst>
      <p:ext uri="{BB962C8B-B14F-4D97-AF65-F5344CB8AC3E}">
        <p14:creationId xmlns:p14="http://schemas.microsoft.com/office/powerpoint/2010/main" val="2994748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0BEA98-A977-987C-EC4A-162B7E154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2184" y="1133013"/>
            <a:ext cx="3127463" cy="4591974"/>
          </a:xfrm>
          <a:prstGeom prst="rect">
            <a:avLst/>
          </a:prstGeom>
        </p:spPr>
      </p:pic>
      <p:pic>
        <p:nvPicPr>
          <p:cNvPr id="5" name="Picture 4">
            <a:extLst>
              <a:ext uri="{FF2B5EF4-FFF2-40B4-BE49-F238E27FC236}">
                <a16:creationId xmlns:a16="http://schemas.microsoft.com/office/drawing/2014/main" id="{29177F70-7F2D-97EB-0AE9-90B84548E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299" y="1133014"/>
            <a:ext cx="3144416" cy="4591973"/>
          </a:xfrm>
          <a:prstGeom prst="rect">
            <a:avLst/>
          </a:prstGeom>
        </p:spPr>
      </p:pic>
      <p:sp>
        <p:nvSpPr>
          <p:cNvPr id="7" name="TextBox 6">
            <a:extLst>
              <a:ext uri="{FF2B5EF4-FFF2-40B4-BE49-F238E27FC236}">
                <a16:creationId xmlns:a16="http://schemas.microsoft.com/office/drawing/2014/main" id="{CC63C902-6172-5D97-53F7-9751E38D6B60}"/>
              </a:ext>
            </a:extLst>
          </p:cNvPr>
          <p:cNvSpPr txBox="1"/>
          <p:nvPr/>
        </p:nvSpPr>
        <p:spPr>
          <a:xfrm>
            <a:off x="908180" y="1133013"/>
            <a:ext cx="3023119" cy="4647426"/>
          </a:xfrm>
          <a:prstGeom prst="rect">
            <a:avLst/>
          </a:prstGeom>
          <a:noFill/>
        </p:spPr>
        <p:txBody>
          <a:bodyPr wrap="square" rtlCol="0">
            <a:spAutoFit/>
          </a:bodyPr>
          <a:lstStyle/>
          <a:p>
            <a:r>
              <a:rPr lang="en-US" sz="2400" b="1" dirty="0"/>
              <a:t>Renovation &amp;</a:t>
            </a:r>
          </a:p>
          <a:p>
            <a:r>
              <a:rPr lang="en-US" sz="2400" b="1" dirty="0"/>
              <a:t>Interior Design</a:t>
            </a:r>
          </a:p>
          <a:p>
            <a:endParaRPr lang="en-US" sz="2400" dirty="0"/>
          </a:p>
          <a:p>
            <a:r>
              <a:rPr lang="en-US" sz="2400" b="1" dirty="0"/>
              <a:t>Bruce Garrett, CPA</a:t>
            </a:r>
          </a:p>
          <a:p>
            <a:r>
              <a:rPr lang="en-US" sz="2400" b="1" dirty="0"/>
              <a:t>Zach </a:t>
            </a:r>
            <a:r>
              <a:rPr lang="en-US" sz="2400" b="1" dirty="0" err="1"/>
              <a:t>Wojtec</a:t>
            </a:r>
            <a:r>
              <a:rPr lang="en-US" sz="2400" b="1" dirty="0"/>
              <a:t>, CPA</a:t>
            </a:r>
          </a:p>
          <a:p>
            <a:r>
              <a:rPr lang="en-US" sz="2400" dirty="0"/>
              <a:t>320 E. Parkway</a:t>
            </a:r>
          </a:p>
          <a:p>
            <a:r>
              <a:rPr lang="en-US" sz="2400" dirty="0"/>
              <a:t>Russellville, AR</a:t>
            </a:r>
          </a:p>
          <a:p>
            <a:endParaRPr lang="en-US" sz="2400" dirty="0"/>
          </a:p>
          <a:p>
            <a:endParaRPr lang="en-US" sz="2400" dirty="0"/>
          </a:p>
          <a:p>
            <a:endParaRPr lang="en-US" sz="2400" dirty="0"/>
          </a:p>
          <a:p>
            <a:endParaRPr lang="en-US" sz="2400" dirty="0"/>
          </a:p>
          <a:p>
            <a:r>
              <a:rPr lang="en-US" sz="3200" b="1" dirty="0"/>
              <a:t>Before:</a:t>
            </a:r>
          </a:p>
        </p:txBody>
      </p:sp>
    </p:spTree>
    <p:extLst>
      <p:ext uri="{BB962C8B-B14F-4D97-AF65-F5344CB8AC3E}">
        <p14:creationId xmlns:p14="http://schemas.microsoft.com/office/powerpoint/2010/main" val="1369059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B9CC67-7361-9F4D-8B5F-4558ACCFC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504" y="1341376"/>
            <a:ext cx="5568504" cy="4175247"/>
          </a:xfrm>
          <a:prstGeom prst="rect">
            <a:avLst/>
          </a:prstGeom>
        </p:spPr>
      </p:pic>
      <p:pic>
        <p:nvPicPr>
          <p:cNvPr id="5" name="Picture 4">
            <a:extLst>
              <a:ext uri="{FF2B5EF4-FFF2-40B4-BE49-F238E27FC236}">
                <a16:creationId xmlns:a16="http://schemas.microsoft.com/office/drawing/2014/main" id="{C1C4C2FC-0AF5-EEC2-E9FD-125BA493F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419" y="1062421"/>
            <a:ext cx="3561625" cy="4750550"/>
          </a:xfrm>
          <a:prstGeom prst="rect">
            <a:avLst/>
          </a:prstGeom>
        </p:spPr>
      </p:pic>
      <p:sp>
        <p:nvSpPr>
          <p:cNvPr id="7" name="TextBox 6">
            <a:extLst>
              <a:ext uri="{FF2B5EF4-FFF2-40B4-BE49-F238E27FC236}">
                <a16:creationId xmlns:a16="http://schemas.microsoft.com/office/drawing/2014/main" id="{3CA68499-48F8-B4F9-E168-AC6E30C6DE97}"/>
              </a:ext>
            </a:extLst>
          </p:cNvPr>
          <p:cNvSpPr txBox="1"/>
          <p:nvPr/>
        </p:nvSpPr>
        <p:spPr>
          <a:xfrm>
            <a:off x="2267337" y="5695576"/>
            <a:ext cx="3651380" cy="369332"/>
          </a:xfrm>
          <a:prstGeom prst="rect">
            <a:avLst/>
          </a:prstGeom>
          <a:noFill/>
        </p:spPr>
        <p:txBody>
          <a:bodyPr wrap="square" rtlCol="0">
            <a:spAutoFit/>
          </a:bodyPr>
          <a:lstStyle/>
          <a:p>
            <a:pPr algn="ctr"/>
            <a:r>
              <a:rPr lang="en-US" b="1" dirty="0"/>
              <a:t>AFTER:</a:t>
            </a:r>
          </a:p>
        </p:txBody>
      </p:sp>
    </p:spTree>
    <p:extLst>
      <p:ext uri="{BB962C8B-B14F-4D97-AF65-F5344CB8AC3E}">
        <p14:creationId xmlns:p14="http://schemas.microsoft.com/office/powerpoint/2010/main" val="824102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EC49B4-DD15-13E1-DA6B-5BD4A7C6A19F}"/>
              </a:ext>
            </a:extLst>
          </p:cNvPr>
          <p:cNvSpPr txBox="1"/>
          <p:nvPr/>
        </p:nvSpPr>
        <p:spPr>
          <a:xfrm>
            <a:off x="2855167" y="2984184"/>
            <a:ext cx="6270171" cy="707886"/>
          </a:xfrm>
          <a:prstGeom prst="rect">
            <a:avLst/>
          </a:prstGeom>
          <a:noFill/>
        </p:spPr>
        <p:txBody>
          <a:bodyPr wrap="square" rtlCol="0">
            <a:spAutoFit/>
          </a:bodyPr>
          <a:lstStyle/>
          <a:p>
            <a:pPr algn="ctr"/>
            <a:r>
              <a:rPr lang="en-US" sz="4000" b="1" dirty="0"/>
              <a:t>Clinics</a:t>
            </a:r>
          </a:p>
        </p:txBody>
      </p:sp>
    </p:spTree>
    <p:extLst>
      <p:ext uri="{BB962C8B-B14F-4D97-AF65-F5344CB8AC3E}">
        <p14:creationId xmlns:p14="http://schemas.microsoft.com/office/powerpoint/2010/main" val="1797257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07A94A-B15E-4A7E-8C97-BB669AEDA83B}"/>
              </a:ext>
            </a:extLst>
          </p:cNvPr>
          <p:cNvSpPr txBox="1"/>
          <p:nvPr/>
        </p:nvSpPr>
        <p:spPr>
          <a:xfrm>
            <a:off x="995265" y="967361"/>
            <a:ext cx="2335764" cy="2954655"/>
          </a:xfrm>
          <a:prstGeom prst="rect">
            <a:avLst/>
          </a:prstGeom>
          <a:noFill/>
        </p:spPr>
        <p:txBody>
          <a:bodyPr wrap="square" rtlCol="0">
            <a:spAutoFit/>
          </a:bodyPr>
          <a:lstStyle/>
          <a:p>
            <a:r>
              <a:rPr lang="en-US" sz="3200" b="1" dirty="0"/>
              <a:t>Exterior</a:t>
            </a:r>
            <a:br>
              <a:rPr lang="en-US" sz="3200" b="1" dirty="0"/>
            </a:br>
            <a:r>
              <a:rPr lang="en-US" sz="3200" b="1" dirty="0"/>
              <a:t>&amp; Interior</a:t>
            </a:r>
          </a:p>
          <a:p>
            <a:r>
              <a:rPr lang="en-US" sz="3200" b="1" dirty="0"/>
              <a:t>Design:</a:t>
            </a:r>
          </a:p>
          <a:p>
            <a:endParaRPr lang="en-US" b="1" dirty="0"/>
          </a:p>
          <a:p>
            <a:endParaRPr lang="en-US" b="1" dirty="0"/>
          </a:p>
          <a:p>
            <a:r>
              <a:rPr lang="en-US" b="1" dirty="0"/>
              <a:t>Solera Dental Spa</a:t>
            </a:r>
          </a:p>
          <a:p>
            <a:r>
              <a:rPr lang="it-IT" dirty="0"/>
              <a:t>600 W Lancashire Blvd, Bella Vista, AR</a:t>
            </a:r>
            <a:endParaRPr lang="en-US" dirty="0"/>
          </a:p>
        </p:txBody>
      </p:sp>
      <p:pic>
        <p:nvPicPr>
          <p:cNvPr id="4" name="Picture 3">
            <a:extLst>
              <a:ext uri="{FF2B5EF4-FFF2-40B4-BE49-F238E27FC236}">
                <a16:creationId xmlns:a16="http://schemas.microsoft.com/office/drawing/2014/main" id="{70C06742-9D61-E30E-C62A-7BC705EF3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6890" y="963950"/>
            <a:ext cx="5856376" cy="1807241"/>
          </a:xfrm>
          <a:prstGeom prst="rect">
            <a:avLst/>
          </a:prstGeom>
        </p:spPr>
      </p:pic>
      <p:pic>
        <p:nvPicPr>
          <p:cNvPr id="6" name="Picture 5">
            <a:extLst>
              <a:ext uri="{FF2B5EF4-FFF2-40B4-BE49-F238E27FC236}">
                <a16:creationId xmlns:a16="http://schemas.microsoft.com/office/drawing/2014/main" id="{D2E6E173-D83F-C578-68C2-42B5D2289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239" y="3113779"/>
            <a:ext cx="7315200" cy="2707741"/>
          </a:xfrm>
          <a:prstGeom prst="rect">
            <a:avLst/>
          </a:prstGeom>
        </p:spPr>
      </p:pic>
    </p:spTree>
    <p:extLst>
      <p:ext uri="{BB962C8B-B14F-4D97-AF65-F5344CB8AC3E}">
        <p14:creationId xmlns:p14="http://schemas.microsoft.com/office/powerpoint/2010/main" val="2047928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07A94A-B15E-4A7E-8C97-BB669AEDA83B}"/>
              </a:ext>
            </a:extLst>
          </p:cNvPr>
          <p:cNvSpPr txBox="1"/>
          <p:nvPr/>
        </p:nvSpPr>
        <p:spPr>
          <a:xfrm>
            <a:off x="1079243" y="1135318"/>
            <a:ext cx="2335764" cy="2954655"/>
          </a:xfrm>
          <a:prstGeom prst="rect">
            <a:avLst/>
          </a:prstGeom>
          <a:noFill/>
        </p:spPr>
        <p:txBody>
          <a:bodyPr wrap="square" rtlCol="0">
            <a:spAutoFit/>
          </a:bodyPr>
          <a:lstStyle/>
          <a:p>
            <a:r>
              <a:rPr lang="en-US" sz="3200" b="1" dirty="0"/>
              <a:t>Exterior</a:t>
            </a:r>
            <a:br>
              <a:rPr lang="en-US" sz="3200" b="1" dirty="0"/>
            </a:br>
            <a:r>
              <a:rPr lang="en-US" sz="3200" b="1" dirty="0"/>
              <a:t>&amp; Interior</a:t>
            </a:r>
          </a:p>
          <a:p>
            <a:r>
              <a:rPr lang="en-US" sz="3200" b="1" dirty="0"/>
              <a:t>Design:</a:t>
            </a:r>
          </a:p>
          <a:p>
            <a:endParaRPr lang="en-US" b="1" dirty="0"/>
          </a:p>
          <a:p>
            <a:endParaRPr lang="en-US" b="1" dirty="0"/>
          </a:p>
          <a:p>
            <a:r>
              <a:rPr lang="en-US" b="1" dirty="0"/>
              <a:t>Solera Dental Spa</a:t>
            </a:r>
          </a:p>
          <a:p>
            <a:r>
              <a:rPr lang="it-IT" dirty="0"/>
              <a:t>600 W Lancashire Blvd, Bella Vista, AR</a:t>
            </a:r>
            <a:endParaRPr lang="en-US" dirty="0"/>
          </a:p>
        </p:txBody>
      </p:sp>
      <p:pic>
        <p:nvPicPr>
          <p:cNvPr id="8" name="Picture 7">
            <a:extLst>
              <a:ext uri="{FF2B5EF4-FFF2-40B4-BE49-F238E27FC236}">
                <a16:creationId xmlns:a16="http://schemas.microsoft.com/office/drawing/2014/main" id="{37B8EAA1-6FC1-BE8E-F6C7-A030CEE63D54}"/>
              </a:ext>
            </a:extLst>
          </p:cNvPr>
          <p:cNvPicPr>
            <a:picLocks noChangeAspect="1"/>
          </p:cNvPicPr>
          <p:nvPr/>
        </p:nvPicPr>
        <p:blipFill rotWithShape="1">
          <a:blip r:embed="rId2">
            <a:extLst>
              <a:ext uri="{28A0092B-C50C-407E-A947-70E740481C1C}">
                <a14:useLocalDpi xmlns:a14="http://schemas.microsoft.com/office/drawing/2010/main" val="0"/>
              </a:ext>
            </a:extLst>
          </a:blip>
          <a:srcRect r="7146"/>
          <a:stretch/>
        </p:blipFill>
        <p:spPr>
          <a:xfrm>
            <a:off x="3645242" y="1234795"/>
            <a:ext cx="7239605" cy="4388410"/>
          </a:xfrm>
          <a:prstGeom prst="rect">
            <a:avLst/>
          </a:prstGeom>
        </p:spPr>
      </p:pic>
    </p:spTree>
    <p:extLst>
      <p:ext uri="{BB962C8B-B14F-4D97-AF65-F5344CB8AC3E}">
        <p14:creationId xmlns:p14="http://schemas.microsoft.com/office/powerpoint/2010/main" val="3580189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D21499-0019-510E-77F2-0B1305CF8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992" y="967360"/>
            <a:ext cx="2584579" cy="4591935"/>
          </a:xfrm>
          <a:prstGeom prst="rect">
            <a:avLst/>
          </a:prstGeom>
        </p:spPr>
      </p:pic>
      <p:pic>
        <p:nvPicPr>
          <p:cNvPr id="8" name="Picture 7">
            <a:extLst>
              <a:ext uri="{FF2B5EF4-FFF2-40B4-BE49-F238E27FC236}">
                <a16:creationId xmlns:a16="http://schemas.microsoft.com/office/drawing/2014/main" id="{C7BA1563-2618-98A0-070D-5C0F85FF7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590" y="967360"/>
            <a:ext cx="2584579" cy="4591935"/>
          </a:xfrm>
          <a:prstGeom prst="rect">
            <a:avLst/>
          </a:prstGeom>
        </p:spPr>
      </p:pic>
      <p:pic>
        <p:nvPicPr>
          <p:cNvPr id="10" name="Picture 9">
            <a:extLst>
              <a:ext uri="{FF2B5EF4-FFF2-40B4-BE49-F238E27FC236}">
                <a16:creationId xmlns:a16="http://schemas.microsoft.com/office/drawing/2014/main" id="{72E74F04-97F2-FD2A-76C9-E287114C0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7188" y="967359"/>
            <a:ext cx="2584580" cy="4591937"/>
          </a:xfrm>
          <a:prstGeom prst="rect">
            <a:avLst/>
          </a:prstGeom>
        </p:spPr>
      </p:pic>
    </p:spTree>
    <p:extLst>
      <p:ext uri="{BB962C8B-B14F-4D97-AF65-F5344CB8AC3E}">
        <p14:creationId xmlns:p14="http://schemas.microsoft.com/office/powerpoint/2010/main" val="793724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EC49B4-DD15-13E1-DA6B-5BD4A7C6A19F}"/>
              </a:ext>
            </a:extLst>
          </p:cNvPr>
          <p:cNvSpPr txBox="1"/>
          <p:nvPr/>
        </p:nvSpPr>
        <p:spPr>
          <a:xfrm>
            <a:off x="2855167" y="2984184"/>
            <a:ext cx="6270171" cy="707886"/>
          </a:xfrm>
          <a:prstGeom prst="rect">
            <a:avLst/>
          </a:prstGeom>
          <a:noFill/>
        </p:spPr>
        <p:txBody>
          <a:bodyPr wrap="square" rtlCol="0">
            <a:spAutoFit/>
          </a:bodyPr>
          <a:lstStyle/>
          <a:p>
            <a:pPr algn="ctr"/>
            <a:r>
              <a:rPr lang="en-US" sz="4000" b="1" dirty="0"/>
              <a:t>Churches</a:t>
            </a:r>
          </a:p>
        </p:txBody>
      </p:sp>
    </p:spTree>
    <p:extLst>
      <p:ext uri="{BB962C8B-B14F-4D97-AF65-F5344CB8AC3E}">
        <p14:creationId xmlns:p14="http://schemas.microsoft.com/office/powerpoint/2010/main" val="1059847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432FF-9CAC-07B4-B163-69E96DA9A059}"/>
              </a:ext>
            </a:extLst>
          </p:cNvPr>
          <p:cNvSpPr>
            <a:spLocks noGrp="1"/>
          </p:cNvSpPr>
          <p:nvPr>
            <p:ph type="title"/>
          </p:nvPr>
        </p:nvSpPr>
        <p:spPr>
          <a:xfrm>
            <a:off x="1295402" y="2473466"/>
            <a:ext cx="9601196" cy="1303867"/>
          </a:xfrm>
        </p:spPr>
        <p:txBody>
          <a:bodyPr>
            <a:normAutofit fontScale="90000"/>
          </a:bodyPr>
          <a:lstStyle/>
          <a:p>
            <a:r>
              <a:rPr lang="en-US" dirty="0"/>
              <a:t>Who are these upstart newcomers?... </a:t>
            </a:r>
            <a:br>
              <a:rPr lang="en-US" dirty="0"/>
            </a:br>
            <a:br>
              <a:rPr lang="en-US" dirty="0"/>
            </a:br>
            <a:r>
              <a:rPr lang="en-US" dirty="0"/>
              <a:t>And what could they possibly have to say</a:t>
            </a:r>
            <a:br>
              <a:rPr lang="en-US" dirty="0"/>
            </a:br>
            <a:r>
              <a:rPr lang="en-US" dirty="0"/>
              <a:t>that we would want to hear?</a:t>
            </a:r>
          </a:p>
        </p:txBody>
      </p:sp>
    </p:spTree>
    <p:extLst>
      <p:ext uri="{BB962C8B-B14F-4D97-AF65-F5344CB8AC3E}">
        <p14:creationId xmlns:p14="http://schemas.microsoft.com/office/powerpoint/2010/main" val="768298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A91913-56A0-53EE-BF86-2B83A47B1980}"/>
              </a:ext>
            </a:extLst>
          </p:cNvPr>
          <p:cNvSpPr txBox="1"/>
          <p:nvPr/>
        </p:nvSpPr>
        <p:spPr>
          <a:xfrm>
            <a:off x="1079240" y="1051337"/>
            <a:ext cx="2335764" cy="4339650"/>
          </a:xfrm>
          <a:prstGeom prst="rect">
            <a:avLst/>
          </a:prstGeom>
          <a:noFill/>
        </p:spPr>
        <p:txBody>
          <a:bodyPr wrap="square" rtlCol="0">
            <a:spAutoFit/>
          </a:bodyPr>
          <a:lstStyle/>
          <a:p>
            <a:r>
              <a:rPr lang="en-US" sz="3200" b="1" dirty="0"/>
              <a:t>Exterior</a:t>
            </a:r>
            <a:br>
              <a:rPr lang="en-US" sz="3200" b="1" dirty="0"/>
            </a:br>
            <a:r>
              <a:rPr lang="en-US" sz="3200" b="1" dirty="0"/>
              <a:t>&amp; Interior</a:t>
            </a:r>
          </a:p>
          <a:p>
            <a:r>
              <a:rPr lang="en-US" sz="3200" b="1" dirty="0"/>
              <a:t>Design:</a:t>
            </a:r>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Hagarville Baptist</a:t>
            </a:r>
          </a:p>
          <a:p>
            <a:r>
              <a:rPr lang="en-US" b="1" dirty="0"/>
              <a:t>Church</a:t>
            </a:r>
          </a:p>
          <a:p>
            <a:r>
              <a:rPr lang="it-IT" dirty="0"/>
              <a:t>Hagarville, AR</a:t>
            </a:r>
          </a:p>
        </p:txBody>
      </p:sp>
      <p:pic>
        <p:nvPicPr>
          <p:cNvPr id="6" name="Picture 5">
            <a:extLst>
              <a:ext uri="{FF2B5EF4-FFF2-40B4-BE49-F238E27FC236}">
                <a16:creationId xmlns:a16="http://schemas.microsoft.com/office/drawing/2014/main" id="{36858CC8-5550-506D-C018-8A0149398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509" y="1051337"/>
            <a:ext cx="7111373" cy="4739758"/>
          </a:xfrm>
          <a:prstGeom prst="rect">
            <a:avLst/>
          </a:prstGeom>
        </p:spPr>
      </p:pic>
    </p:spTree>
    <p:extLst>
      <p:ext uri="{BB962C8B-B14F-4D97-AF65-F5344CB8AC3E}">
        <p14:creationId xmlns:p14="http://schemas.microsoft.com/office/powerpoint/2010/main" val="404578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6BFF40-8061-E3CB-D625-725142F45269}"/>
              </a:ext>
            </a:extLst>
          </p:cNvPr>
          <p:cNvPicPr>
            <a:picLocks noChangeAspect="1"/>
          </p:cNvPicPr>
          <p:nvPr/>
        </p:nvPicPr>
        <p:blipFill rotWithShape="1">
          <a:blip r:embed="rId2">
            <a:extLst>
              <a:ext uri="{28A0092B-C50C-407E-A947-70E740481C1C}">
                <a14:useLocalDpi xmlns:a14="http://schemas.microsoft.com/office/drawing/2010/main" val="0"/>
              </a:ext>
            </a:extLst>
          </a:blip>
          <a:srcRect t="17968"/>
          <a:stretch/>
        </p:blipFill>
        <p:spPr>
          <a:xfrm>
            <a:off x="2322293" y="1744824"/>
            <a:ext cx="7547413" cy="4142792"/>
          </a:xfrm>
          <a:prstGeom prst="rect">
            <a:avLst/>
          </a:prstGeom>
        </p:spPr>
      </p:pic>
      <p:sp>
        <p:nvSpPr>
          <p:cNvPr id="4" name="TextBox 3">
            <a:extLst>
              <a:ext uri="{FF2B5EF4-FFF2-40B4-BE49-F238E27FC236}">
                <a16:creationId xmlns:a16="http://schemas.microsoft.com/office/drawing/2014/main" id="{84A12003-510B-DF8C-B254-59DDDA9E9F67}"/>
              </a:ext>
            </a:extLst>
          </p:cNvPr>
          <p:cNvSpPr txBox="1"/>
          <p:nvPr/>
        </p:nvSpPr>
        <p:spPr>
          <a:xfrm>
            <a:off x="3387012" y="877080"/>
            <a:ext cx="4963886" cy="646331"/>
          </a:xfrm>
          <a:prstGeom prst="rect">
            <a:avLst/>
          </a:prstGeom>
          <a:noFill/>
        </p:spPr>
        <p:txBody>
          <a:bodyPr wrap="square" rtlCol="0">
            <a:spAutoFit/>
          </a:bodyPr>
          <a:lstStyle/>
          <a:p>
            <a:pPr algn="ctr"/>
            <a:r>
              <a:rPr lang="en-US" sz="3600" dirty="0"/>
              <a:t>Before (obviously):</a:t>
            </a:r>
          </a:p>
        </p:txBody>
      </p:sp>
    </p:spTree>
    <p:extLst>
      <p:ext uri="{BB962C8B-B14F-4D97-AF65-F5344CB8AC3E}">
        <p14:creationId xmlns:p14="http://schemas.microsoft.com/office/powerpoint/2010/main" val="1742797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A91913-56A0-53EE-BF86-2B83A47B1980}"/>
              </a:ext>
            </a:extLst>
          </p:cNvPr>
          <p:cNvSpPr txBox="1"/>
          <p:nvPr/>
        </p:nvSpPr>
        <p:spPr>
          <a:xfrm>
            <a:off x="1079240" y="1051337"/>
            <a:ext cx="2335764" cy="4339650"/>
          </a:xfrm>
          <a:prstGeom prst="rect">
            <a:avLst/>
          </a:prstGeom>
          <a:noFill/>
        </p:spPr>
        <p:txBody>
          <a:bodyPr wrap="square" rtlCol="0">
            <a:spAutoFit/>
          </a:bodyPr>
          <a:lstStyle/>
          <a:p>
            <a:r>
              <a:rPr lang="en-US" sz="3200" b="1" dirty="0"/>
              <a:t>Exterior</a:t>
            </a:r>
            <a:br>
              <a:rPr lang="en-US" sz="3200" b="1" dirty="0"/>
            </a:br>
            <a:r>
              <a:rPr lang="en-US" sz="3200" b="1" dirty="0"/>
              <a:t>&amp; Interior</a:t>
            </a:r>
          </a:p>
          <a:p>
            <a:r>
              <a:rPr lang="en-US" sz="3200" b="1" dirty="0"/>
              <a:t>Design:</a:t>
            </a:r>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Hagarville Baptist</a:t>
            </a:r>
          </a:p>
          <a:p>
            <a:r>
              <a:rPr lang="en-US" b="1" dirty="0"/>
              <a:t>Church</a:t>
            </a:r>
          </a:p>
          <a:p>
            <a:r>
              <a:rPr lang="it-IT" dirty="0"/>
              <a:t>Hagarville, AR</a:t>
            </a:r>
          </a:p>
        </p:txBody>
      </p:sp>
      <p:pic>
        <p:nvPicPr>
          <p:cNvPr id="6" name="Picture 5">
            <a:extLst>
              <a:ext uri="{FF2B5EF4-FFF2-40B4-BE49-F238E27FC236}">
                <a16:creationId xmlns:a16="http://schemas.microsoft.com/office/drawing/2014/main" id="{36858CC8-5550-506D-C018-8A0149398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509" y="1051337"/>
            <a:ext cx="7111373" cy="4739758"/>
          </a:xfrm>
          <a:prstGeom prst="rect">
            <a:avLst/>
          </a:prstGeom>
        </p:spPr>
      </p:pic>
    </p:spTree>
    <p:extLst>
      <p:ext uri="{BB962C8B-B14F-4D97-AF65-F5344CB8AC3E}">
        <p14:creationId xmlns:p14="http://schemas.microsoft.com/office/powerpoint/2010/main" val="821397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A8F3D9-D8A9-3060-33FB-E85403749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068" y="1042785"/>
            <a:ext cx="6087864" cy="4772430"/>
          </a:xfrm>
          <a:prstGeom prst="rect">
            <a:avLst/>
          </a:prstGeom>
        </p:spPr>
      </p:pic>
      <p:sp>
        <p:nvSpPr>
          <p:cNvPr id="3" name="TextBox 2">
            <a:extLst>
              <a:ext uri="{FF2B5EF4-FFF2-40B4-BE49-F238E27FC236}">
                <a16:creationId xmlns:a16="http://schemas.microsoft.com/office/drawing/2014/main" id="{07333A2C-2C9D-1A0B-3FBE-F29FE1318AD7}"/>
              </a:ext>
            </a:extLst>
          </p:cNvPr>
          <p:cNvSpPr txBox="1"/>
          <p:nvPr/>
        </p:nvSpPr>
        <p:spPr>
          <a:xfrm>
            <a:off x="970384" y="4984218"/>
            <a:ext cx="1707502" cy="830997"/>
          </a:xfrm>
          <a:prstGeom prst="rect">
            <a:avLst/>
          </a:prstGeom>
          <a:noFill/>
        </p:spPr>
        <p:txBody>
          <a:bodyPr wrap="square" rtlCol="0">
            <a:spAutoFit/>
          </a:bodyPr>
          <a:lstStyle/>
          <a:p>
            <a:r>
              <a:rPr lang="en-US" sz="2400" b="1" dirty="0"/>
              <a:t>Sanctuary:</a:t>
            </a:r>
          </a:p>
          <a:p>
            <a:r>
              <a:rPr lang="en-US" sz="2400" b="1" dirty="0"/>
              <a:t>Before…</a:t>
            </a:r>
          </a:p>
        </p:txBody>
      </p:sp>
    </p:spTree>
    <p:extLst>
      <p:ext uri="{BB962C8B-B14F-4D97-AF65-F5344CB8AC3E}">
        <p14:creationId xmlns:p14="http://schemas.microsoft.com/office/powerpoint/2010/main" val="3506725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BCB8DA-C89D-0E74-9F11-36FC77591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2" y="876138"/>
            <a:ext cx="6809476" cy="5105724"/>
          </a:xfrm>
          <a:prstGeom prst="rect">
            <a:avLst/>
          </a:prstGeom>
        </p:spPr>
      </p:pic>
      <p:sp>
        <p:nvSpPr>
          <p:cNvPr id="8" name="TextBox 7">
            <a:extLst>
              <a:ext uri="{FF2B5EF4-FFF2-40B4-BE49-F238E27FC236}">
                <a16:creationId xmlns:a16="http://schemas.microsoft.com/office/drawing/2014/main" id="{BCC8E9F8-AE08-6395-3D9A-CDF3D0495E3C}"/>
              </a:ext>
            </a:extLst>
          </p:cNvPr>
          <p:cNvSpPr txBox="1"/>
          <p:nvPr/>
        </p:nvSpPr>
        <p:spPr>
          <a:xfrm>
            <a:off x="905069" y="4342994"/>
            <a:ext cx="1427583" cy="1754326"/>
          </a:xfrm>
          <a:prstGeom prst="rect">
            <a:avLst/>
          </a:prstGeom>
          <a:noFill/>
        </p:spPr>
        <p:txBody>
          <a:bodyPr wrap="square" rtlCol="0">
            <a:spAutoFit/>
          </a:bodyPr>
          <a:lstStyle/>
          <a:p>
            <a:r>
              <a:rPr lang="en-US" sz="3600" b="1" dirty="0"/>
              <a:t>… </a:t>
            </a:r>
          </a:p>
          <a:p>
            <a:r>
              <a:rPr lang="en-US" sz="3600" b="1" dirty="0"/>
              <a:t>And after!</a:t>
            </a:r>
          </a:p>
        </p:txBody>
      </p:sp>
    </p:spTree>
    <p:extLst>
      <p:ext uri="{BB962C8B-B14F-4D97-AF65-F5344CB8AC3E}">
        <p14:creationId xmlns:p14="http://schemas.microsoft.com/office/powerpoint/2010/main" val="1733112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0E4E06-FD48-4BF9-76BD-6CF3D8B2F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330" y="979712"/>
            <a:ext cx="7405499" cy="4935794"/>
          </a:xfrm>
          <a:prstGeom prst="rect">
            <a:avLst/>
          </a:prstGeom>
        </p:spPr>
      </p:pic>
    </p:spTree>
    <p:extLst>
      <p:ext uri="{BB962C8B-B14F-4D97-AF65-F5344CB8AC3E}">
        <p14:creationId xmlns:p14="http://schemas.microsoft.com/office/powerpoint/2010/main" val="2496127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6869C4-73A0-2B44-F04E-593883773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198" y="944537"/>
            <a:ext cx="6205604" cy="4968926"/>
          </a:xfrm>
          <a:prstGeom prst="rect">
            <a:avLst/>
          </a:prstGeom>
        </p:spPr>
      </p:pic>
      <p:sp>
        <p:nvSpPr>
          <p:cNvPr id="4" name="TextBox 3">
            <a:extLst>
              <a:ext uri="{FF2B5EF4-FFF2-40B4-BE49-F238E27FC236}">
                <a16:creationId xmlns:a16="http://schemas.microsoft.com/office/drawing/2014/main" id="{650864F4-30D3-A737-BFC1-9A5731A32C14}"/>
              </a:ext>
            </a:extLst>
          </p:cNvPr>
          <p:cNvSpPr txBox="1"/>
          <p:nvPr/>
        </p:nvSpPr>
        <p:spPr>
          <a:xfrm>
            <a:off x="1082352" y="5082466"/>
            <a:ext cx="1707502" cy="830997"/>
          </a:xfrm>
          <a:prstGeom prst="rect">
            <a:avLst/>
          </a:prstGeom>
          <a:noFill/>
        </p:spPr>
        <p:txBody>
          <a:bodyPr wrap="square" rtlCol="0">
            <a:spAutoFit/>
          </a:bodyPr>
          <a:lstStyle/>
          <a:p>
            <a:r>
              <a:rPr lang="en-US" sz="2400" b="1" dirty="0"/>
              <a:t>Kitchen:</a:t>
            </a:r>
          </a:p>
          <a:p>
            <a:r>
              <a:rPr lang="en-US" sz="2400" b="1" dirty="0"/>
              <a:t>(Before)</a:t>
            </a:r>
          </a:p>
        </p:txBody>
      </p:sp>
    </p:spTree>
    <p:extLst>
      <p:ext uri="{BB962C8B-B14F-4D97-AF65-F5344CB8AC3E}">
        <p14:creationId xmlns:p14="http://schemas.microsoft.com/office/powerpoint/2010/main" val="2119228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773D84-92BE-7F0A-9634-1D81DC974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512" y="1024686"/>
            <a:ext cx="6498108" cy="4872261"/>
          </a:xfrm>
          <a:prstGeom prst="rect">
            <a:avLst/>
          </a:prstGeom>
        </p:spPr>
      </p:pic>
      <p:sp>
        <p:nvSpPr>
          <p:cNvPr id="4" name="TextBox 3">
            <a:extLst>
              <a:ext uri="{FF2B5EF4-FFF2-40B4-BE49-F238E27FC236}">
                <a16:creationId xmlns:a16="http://schemas.microsoft.com/office/drawing/2014/main" id="{F5E78E4C-FA84-C842-50F8-8006AB26B9CB}"/>
              </a:ext>
            </a:extLst>
          </p:cNvPr>
          <p:cNvSpPr txBox="1"/>
          <p:nvPr/>
        </p:nvSpPr>
        <p:spPr>
          <a:xfrm>
            <a:off x="970383" y="4287010"/>
            <a:ext cx="1427583" cy="1754326"/>
          </a:xfrm>
          <a:prstGeom prst="rect">
            <a:avLst/>
          </a:prstGeom>
          <a:noFill/>
        </p:spPr>
        <p:txBody>
          <a:bodyPr wrap="square" rtlCol="0">
            <a:spAutoFit/>
          </a:bodyPr>
          <a:lstStyle/>
          <a:p>
            <a:r>
              <a:rPr lang="en-US" sz="3600" b="1" dirty="0"/>
              <a:t>… </a:t>
            </a:r>
          </a:p>
          <a:p>
            <a:r>
              <a:rPr lang="en-US" sz="3600" b="1" dirty="0"/>
              <a:t>And after!</a:t>
            </a:r>
          </a:p>
        </p:txBody>
      </p:sp>
    </p:spTree>
    <p:extLst>
      <p:ext uri="{BB962C8B-B14F-4D97-AF65-F5344CB8AC3E}">
        <p14:creationId xmlns:p14="http://schemas.microsoft.com/office/powerpoint/2010/main" val="2040520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9C4F-A82C-1FFC-7E86-F6FE8C605E5E}"/>
              </a:ext>
            </a:extLst>
          </p:cNvPr>
          <p:cNvSpPr>
            <a:spLocks noGrp="1"/>
          </p:cNvSpPr>
          <p:nvPr>
            <p:ph type="title"/>
          </p:nvPr>
        </p:nvSpPr>
        <p:spPr>
          <a:xfrm>
            <a:off x="1295402" y="3716873"/>
            <a:ext cx="9601196" cy="1303867"/>
          </a:xfrm>
        </p:spPr>
        <p:txBody>
          <a:bodyPr>
            <a:normAutofit fontScale="90000"/>
          </a:bodyPr>
          <a:lstStyle/>
          <a:p>
            <a:r>
              <a:rPr lang="en-US" dirty="0"/>
              <a:t>“...May we know what this new doctrine, whereof thou </a:t>
            </a:r>
            <a:r>
              <a:rPr lang="en-US" dirty="0" err="1"/>
              <a:t>speakest</a:t>
            </a:r>
            <a:r>
              <a:rPr lang="en-US" dirty="0"/>
              <a:t>, is?” </a:t>
            </a:r>
          </a:p>
        </p:txBody>
      </p:sp>
      <p:sp>
        <p:nvSpPr>
          <p:cNvPr id="3" name="Text Placeholder 2">
            <a:extLst>
              <a:ext uri="{FF2B5EF4-FFF2-40B4-BE49-F238E27FC236}">
                <a16:creationId xmlns:a16="http://schemas.microsoft.com/office/drawing/2014/main" id="{751BA98C-852D-388C-C750-1C59E3B42B8C}"/>
              </a:ext>
            </a:extLst>
          </p:cNvPr>
          <p:cNvSpPr>
            <a:spLocks noGrp="1"/>
          </p:cNvSpPr>
          <p:nvPr>
            <p:ph type="body" idx="1"/>
          </p:nvPr>
        </p:nvSpPr>
        <p:spPr>
          <a:xfrm>
            <a:off x="1295401" y="5291673"/>
            <a:ext cx="9601196" cy="541868"/>
          </a:xfrm>
        </p:spPr>
        <p:txBody>
          <a:bodyPr/>
          <a:lstStyle/>
          <a:p>
            <a:pPr marL="0" lvl="0" indent="0" algn="ctr">
              <a:buNone/>
            </a:pPr>
            <a:r>
              <a:rPr lang="en-US" i="1" dirty="0"/>
              <a:t>Acts 17:19</a:t>
            </a:r>
          </a:p>
        </p:txBody>
      </p:sp>
      <p:sp>
        <p:nvSpPr>
          <p:cNvPr id="4" name="TextBox 3">
            <a:extLst>
              <a:ext uri="{FF2B5EF4-FFF2-40B4-BE49-F238E27FC236}">
                <a16:creationId xmlns:a16="http://schemas.microsoft.com/office/drawing/2014/main" id="{D4ECB6D5-FDEB-097D-083B-DCC2ED8D4E00}"/>
              </a:ext>
            </a:extLst>
          </p:cNvPr>
          <p:cNvSpPr txBox="1"/>
          <p:nvPr/>
        </p:nvSpPr>
        <p:spPr>
          <a:xfrm>
            <a:off x="1532467" y="1150027"/>
            <a:ext cx="8991600" cy="1692771"/>
          </a:xfrm>
          <a:prstGeom prst="rect">
            <a:avLst/>
          </a:prstGeom>
          <a:noFill/>
        </p:spPr>
        <p:txBody>
          <a:bodyPr wrap="square" rtlCol="0">
            <a:spAutoFit/>
          </a:bodyPr>
          <a:lstStyle/>
          <a:p>
            <a:pPr algn="ctr"/>
            <a:r>
              <a:rPr lang="en-US" sz="7200" dirty="0">
                <a:sym typeface="Wingdings" panose="05000000000000000000" pitchFamily="2" charset="2"/>
              </a:rPr>
              <a:t> </a:t>
            </a:r>
            <a:r>
              <a:rPr lang="en-US" sz="7200" dirty="0"/>
              <a:t>DESIGN </a:t>
            </a:r>
            <a:r>
              <a:rPr lang="en-US" sz="7200" dirty="0">
                <a:sym typeface="Wingdings" panose="05000000000000000000" pitchFamily="2" charset="2"/>
              </a:rPr>
              <a:t></a:t>
            </a:r>
            <a:endParaRPr lang="en-US" sz="7200" dirty="0"/>
          </a:p>
          <a:p>
            <a:pPr algn="ctr"/>
            <a:r>
              <a:rPr lang="en-US" sz="3200" dirty="0"/>
              <a:t>Interior &amp; Exterior</a:t>
            </a:r>
          </a:p>
        </p:txBody>
      </p:sp>
      <p:cxnSp>
        <p:nvCxnSpPr>
          <p:cNvPr id="6" name="Straight Connector 5">
            <a:extLst>
              <a:ext uri="{FF2B5EF4-FFF2-40B4-BE49-F238E27FC236}">
                <a16:creationId xmlns:a16="http://schemas.microsoft.com/office/drawing/2014/main" id="{5E478C98-0CFE-C404-DEA3-279503E51040}"/>
              </a:ext>
            </a:extLst>
          </p:cNvPr>
          <p:cNvCxnSpPr/>
          <p:nvPr/>
        </p:nvCxnSpPr>
        <p:spPr>
          <a:xfrm>
            <a:off x="1794933" y="3302006"/>
            <a:ext cx="860213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286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EB65D-2B10-4715-D0C9-A16FE8EB5A32}"/>
              </a:ext>
            </a:extLst>
          </p:cNvPr>
          <p:cNvSpPr>
            <a:spLocks noGrp="1"/>
          </p:cNvSpPr>
          <p:nvPr>
            <p:ph type="title"/>
          </p:nvPr>
        </p:nvSpPr>
        <p:spPr>
          <a:xfrm>
            <a:off x="1001747" y="905932"/>
            <a:ext cx="3390898" cy="1625600"/>
          </a:xfrm>
        </p:spPr>
        <p:txBody>
          <a:bodyPr>
            <a:normAutofit/>
          </a:bodyPr>
          <a:lstStyle/>
          <a:p>
            <a:r>
              <a:rPr lang="en-US" dirty="0"/>
              <a:t>Philosophy:</a:t>
            </a:r>
          </a:p>
        </p:txBody>
      </p:sp>
      <p:sp>
        <p:nvSpPr>
          <p:cNvPr id="3" name="Text Placeholder 2">
            <a:extLst>
              <a:ext uri="{FF2B5EF4-FFF2-40B4-BE49-F238E27FC236}">
                <a16:creationId xmlns:a16="http://schemas.microsoft.com/office/drawing/2014/main" id="{85827E24-A6DF-B65F-8F45-A74CCD629DC3}"/>
              </a:ext>
            </a:extLst>
          </p:cNvPr>
          <p:cNvSpPr>
            <a:spLocks noGrp="1"/>
          </p:cNvSpPr>
          <p:nvPr>
            <p:ph type="body" idx="1"/>
          </p:nvPr>
        </p:nvSpPr>
        <p:spPr>
          <a:xfrm>
            <a:off x="4652405" y="751416"/>
            <a:ext cx="6460353" cy="5355168"/>
          </a:xfrm>
        </p:spPr>
        <p:txBody>
          <a:bodyPr>
            <a:normAutofit/>
          </a:bodyPr>
          <a:lstStyle/>
          <a:p>
            <a:pPr lvl="0"/>
            <a:r>
              <a:rPr lang="en-US" dirty="0"/>
              <a:t>Good designers don’t make decisions; they equip clients to make good decisions.</a:t>
            </a:r>
          </a:p>
          <a:p>
            <a:pPr lvl="1"/>
            <a:r>
              <a:rPr lang="en-US" dirty="0"/>
              <a:t>Research</a:t>
            </a:r>
          </a:p>
          <a:p>
            <a:pPr lvl="1"/>
            <a:r>
              <a:rPr lang="en-US" dirty="0"/>
              <a:t>Inform</a:t>
            </a:r>
          </a:p>
          <a:p>
            <a:pPr lvl="1"/>
            <a:r>
              <a:rPr lang="en-US" dirty="0"/>
              <a:t>Explain</a:t>
            </a:r>
          </a:p>
          <a:p>
            <a:pPr lvl="0"/>
            <a:r>
              <a:rPr lang="en-US" dirty="0"/>
              <a:t>Good designers help people see solutions to problems.</a:t>
            </a:r>
          </a:p>
          <a:p>
            <a:pPr lvl="1"/>
            <a:r>
              <a:rPr lang="en-US" dirty="0"/>
              <a:t>No matter how big the problem, there is a way to minimize it.</a:t>
            </a:r>
          </a:p>
          <a:p>
            <a:pPr lvl="1"/>
            <a:r>
              <a:rPr lang="en-US" dirty="0"/>
              <a:t>There is a solution to fit every budget</a:t>
            </a:r>
          </a:p>
          <a:p>
            <a:pPr lvl="0"/>
            <a:r>
              <a:rPr lang="en-US" dirty="0"/>
              <a:t>Good designers are realistic about limits.</a:t>
            </a:r>
          </a:p>
          <a:p>
            <a:pPr lvl="1"/>
            <a:r>
              <a:rPr lang="en-US" dirty="0"/>
              <a:t>Usefulness / Feasibility</a:t>
            </a:r>
          </a:p>
        </p:txBody>
      </p:sp>
      <p:pic>
        <p:nvPicPr>
          <p:cNvPr id="7" name="Picture 6">
            <a:extLst>
              <a:ext uri="{FF2B5EF4-FFF2-40B4-BE49-F238E27FC236}">
                <a16:creationId xmlns:a16="http://schemas.microsoft.com/office/drawing/2014/main" id="{40BEA03E-AE6E-F7A9-183D-AECF346B4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508" y="2333516"/>
            <a:ext cx="3011914" cy="3035630"/>
          </a:xfrm>
          <a:prstGeom prst="rect">
            <a:avLst/>
          </a:prstGeom>
        </p:spPr>
      </p:pic>
    </p:spTree>
    <p:extLst>
      <p:ext uri="{BB962C8B-B14F-4D97-AF65-F5344CB8AC3E}">
        <p14:creationId xmlns:p14="http://schemas.microsoft.com/office/powerpoint/2010/main" val="1581081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D6420-4CAD-9A98-0F49-A03938EDAE9C}"/>
              </a:ext>
            </a:extLst>
          </p:cNvPr>
          <p:cNvSpPr>
            <a:spLocks noGrp="1"/>
          </p:cNvSpPr>
          <p:nvPr>
            <p:ph type="title"/>
          </p:nvPr>
        </p:nvSpPr>
        <p:spPr>
          <a:xfrm>
            <a:off x="1295402" y="694754"/>
            <a:ext cx="9601196" cy="1303867"/>
          </a:xfrm>
        </p:spPr>
        <p:txBody>
          <a:bodyPr/>
          <a:lstStyle/>
          <a:p>
            <a:r>
              <a:rPr lang="en-US" dirty="0"/>
              <a:t>Who we are: </a:t>
            </a:r>
          </a:p>
        </p:txBody>
      </p:sp>
      <p:pic>
        <p:nvPicPr>
          <p:cNvPr id="7" name="Picture 6">
            <a:extLst>
              <a:ext uri="{FF2B5EF4-FFF2-40B4-BE49-F238E27FC236}">
                <a16:creationId xmlns:a16="http://schemas.microsoft.com/office/drawing/2014/main" id="{D4163FF2-CE5D-EC38-2F86-0891AA1D7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386" y="2205518"/>
            <a:ext cx="4169013" cy="3301604"/>
          </a:xfrm>
          <a:prstGeom prst="rect">
            <a:avLst/>
          </a:prstGeom>
        </p:spPr>
      </p:pic>
      <p:pic>
        <p:nvPicPr>
          <p:cNvPr id="9" name="Picture 8">
            <a:extLst>
              <a:ext uri="{FF2B5EF4-FFF2-40B4-BE49-F238E27FC236}">
                <a16:creationId xmlns:a16="http://schemas.microsoft.com/office/drawing/2014/main" id="{68AA8A81-6E07-AEF2-FA44-004F0697A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282" y="2201329"/>
            <a:ext cx="2648625" cy="3309983"/>
          </a:xfrm>
          <a:prstGeom prst="rect">
            <a:avLst/>
          </a:prstGeom>
        </p:spPr>
      </p:pic>
    </p:spTree>
    <p:extLst>
      <p:ext uri="{BB962C8B-B14F-4D97-AF65-F5344CB8AC3E}">
        <p14:creationId xmlns:p14="http://schemas.microsoft.com/office/powerpoint/2010/main" val="2641024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EB65D-2B10-4715-D0C9-A16FE8EB5A32}"/>
              </a:ext>
            </a:extLst>
          </p:cNvPr>
          <p:cNvSpPr>
            <a:spLocks noGrp="1"/>
          </p:cNvSpPr>
          <p:nvPr>
            <p:ph type="title"/>
          </p:nvPr>
        </p:nvSpPr>
        <p:spPr>
          <a:xfrm>
            <a:off x="1001747" y="905932"/>
            <a:ext cx="3390898" cy="1625600"/>
          </a:xfrm>
        </p:spPr>
        <p:txBody>
          <a:bodyPr>
            <a:normAutofit/>
          </a:bodyPr>
          <a:lstStyle/>
          <a:p>
            <a:r>
              <a:rPr lang="en-US" dirty="0"/>
              <a:t>Philosophy:</a:t>
            </a:r>
          </a:p>
        </p:txBody>
      </p:sp>
      <p:sp>
        <p:nvSpPr>
          <p:cNvPr id="3" name="Text Placeholder 2">
            <a:extLst>
              <a:ext uri="{FF2B5EF4-FFF2-40B4-BE49-F238E27FC236}">
                <a16:creationId xmlns:a16="http://schemas.microsoft.com/office/drawing/2014/main" id="{85827E24-A6DF-B65F-8F45-A74CCD629DC3}"/>
              </a:ext>
            </a:extLst>
          </p:cNvPr>
          <p:cNvSpPr>
            <a:spLocks noGrp="1"/>
          </p:cNvSpPr>
          <p:nvPr>
            <p:ph type="body" idx="1"/>
          </p:nvPr>
        </p:nvSpPr>
        <p:spPr>
          <a:xfrm>
            <a:off x="4757706" y="1195181"/>
            <a:ext cx="6083302" cy="4776411"/>
          </a:xfrm>
        </p:spPr>
        <p:txBody>
          <a:bodyPr>
            <a:normAutofit/>
          </a:bodyPr>
          <a:lstStyle/>
          <a:p>
            <a:pPr lvl="0"/>
            <a:r>
              <a:rPr lang="en-US" dirty="0"/>
              <a:t>Good designers are arbitrators. </a:t>
            </a:r>
          </a:p>
          <a:p>
            <a:pPr lvl="1"/>
            <a:r>
              <a:rPr lang="en-US" dirty="0"/>
              <a:t>Most design projects involve multiple individuals</a:t>
            </a:r>
          </a:p>
          <a:p>
            <a:pPr lvl="1"/>
            <a:r>
              <a:rPr lang="en-US" dirty="0"/>
              <a:t>Go for win/win. It’s there, you just have to find it.</a:t>
            </a:r>
          </a:p>
          <a:p>
            <a:pPr lvl="1"/>
            <a:r>
              <a:rPr lang="en-US" dirty="0"/>
              <a:t>The minority opinion is often the most important. Pay close attention to that lone voice crying in the wilderness.</a:t>
            </a:r>
          </a:p>
          <a:p>
            <a:r>
              <a:rPr lang="en-US" dirty="0"/>
              <a:t>Good designers don’t rush things.</a:t>
            </a:r>
          </a:p>
          <a:p>
            <a:r>
              <a:rPr lang="en-US" dirty="0"/>
              <a:t>Good designers don’t talk people into things.</a:t>
            </a:r>
          </a:p>
          <a:p>
            <a:pPr lvl="1"/>
            <a:r>
              <a:rPr lang="en-US" dirty="0"/>
              <a:t>Don't force personal preferences on the client.</a:t>
            </a:r>
          </a:p>
          <a:p>
            <a:pPr lvl="1"/>
            <a:r>
              <a:rPr lang="en-US" dirty="0"/>
              <a:t>Be flexible. Be prepared to deliver simple or sophisticated. </a:t>
            </a:r>
          </a:p>
        </p:txBody>
      </p:sp>
      <p:pic>
        <p:nvPicPr>
          <p:cNvPr id="7" name="Picture 6">
            <a:extLst>
              <a:ext uri="{FF2B5EF4-FFF2-40B4-BE49-F238E27FC236}">
                <a16:creationId xmlns:a16="http://schemas.microsoft.com/office/drawing/2014/main" id="{40BEA03E-AE6E-F7A9-183D-AECF346B4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508" y="2333516"/>
            <a:ext cx="3011914" cy="3035630"/>
          </a:xfrm>
          <a:prstGeom prst="rect">
            <a:avLst/>
          </a:prstGeom>
        </p:spPr>
      </p:pic>
    </p:spTree>
    <p:extLst>
      <p:ext uri="{BB962C8B-B14F-4D97-AF65-F5344CB8AC3E}">
        <p14:creationId xmlns:p14="http://schemas.microsoft.com/office/powerpoint/2010/main" val="1274855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5D5B7-107C-C435-7EE0-B09E9089E1C4}"/>
              </a:ext>
            </a:extLst>
          </p:cNvPr>
          <p:cNvSpPr>
            <a:spLocks noGrp="1"/>
          </p:cNvSpPr>
          <p:nvPr>
            <p:ph type="title"/>
          </p:nvPr>
        </p:nvSpPr>
        <p:spPr>
          <a:xfrm>
            <a:off x="1295402" y="2760132"/>
            <a:ext cx="9601196" cy="1303867"/>
          </a:xfrm>
        </p:spPr>
        <p:txBody>
          <a:bodyPr>
            <a:normAutofit fontScale="90000"/>
          </a:bodyPr>
          <a:lstStyle/>
          <a:p>
            <a:r>
              <a:rPr lang="en-US" dirty="0"/>
              <a:t>How in the world did we get to this point,</a:t>
            </a:r>
            <a:br>
              <a:rPr lang="en-US" dirty="0"/>
            </a:br>
            <a:r>
              <a:rPr lang="en-US" dirty="0"/>
              <a:t>and who put us in charge?</a:t>
            </a:r>
          </a:p>
        </p:txBody>
      </p:sp>
    </p:spTree>
    <p:extLst>
      <p:ext uri="{BB962C8B-B14F-4D97-AF65-F5344CB8AC3E}">
        <p14:creationId xmlns:p14="http://schemas.microsoft.com/office/powerpoint/2010/main" val="3411260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B1E59-06AA-4A0B-5183-E37F56A2C765}"/>
              </a:ext>
            </a:extLst>
          </p:cNvPr>
          <p:cNvSpPr>
            <a:spLocks noGrp="1"/>
          </p:cNvSpPr>
          <p:nvPr>
            <p:ph type="title"/>
          </p:nvPr>
        </p:nvSpPr>
        <p:spPr>
          <a:xfrm>
            <a:off x="1587500" y="982132"/>
            <a:ext cx="9144000" cy="4796367"/>
          </a:xfrm>
        </p:spPr>
        <p:txBody>
          <a:bodyPr>
            <a:normAutofit/>
          </a:bodyPr>
          <a:lstStyle/>
          <a:p>
            <a:pPr algn="l"/>
            <a:r>
              <a:rPr lang="en-US" sz="2800" dirty="0"/>
              <a:t>When the carpet was being decided on, we had questions, so Tony recommended that we do a little research. We made recommendations to all of you based on our findings, and that’s when the dam burst! </a:t>
            </a:r>
            <a:br>
              <a:rPr lang="en-US" sz="2800" dirty="0"/>
            </a:br>
            <a:br>
              <a:rPr lang="en-US" sz="2800" dirty="0"/>
            </a:br>
            <a:r>
              <a:rPr lang="en-US" sz="2800" dirty="0"/>
              <a:t>People came out of the wood work to talk about the woodwork! People began to talk to us, to the pastor and to one another. Next thing we knew, we were asked to be gathering input from all of you about your concerns. </a:t>
            </a:r>
          </a:p>
        </p:txBody>
      </p:sp>
    </p:spTree>
    <p:extLst>
      <p:ext uri="{BB962C8B-B14F-4D97-AF65-F5344CB8AC3E}">
        <p14:creationId xmlns:p14="http://schemas.microsoft.com/office/powerpoint/2010/main" val="4107491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97BB69C-54A8-6C93-FC07-C8761064E201}"/>
              </a:ext>
            </a:extLst>
          </p:cNvPr>
          <p:cNvSpPr>
            <a:spLocks noGrp="1"/>
          </p:cNvSpPr>
          <p:nvPr>
            <p:ph type="body" idx="1"/>
          </p:nvPr>
        </p:nvSpPr>
        <p:spPr>
          <a:xfrm>
            <a:off x="2311400" y="1770062"/>
            <a:ext cx="7569200" cy="3317875"/>
          </a:xfrm>
        </p:spPr>
        <p:txBody>
          <a:bodyPr>
            <a:normAutofit/>
          </a:bodyPr>
          <a:lstStyle/>
          <a:p>
            <a:pPr lvl="0"/>
            <a:r>
              <a:rPr lang="en-US" sz="2800" dirty="0"/>
              <a:t>Based on experience with past clients, we designed an in-depth survey to give each person an equal chance to be heard. </a:t>
            </a:r>
          </a:p>
          <a:p>
            <a:pPr lvl="0"/>
            <a:r>
              <a:rPr lang="en-US" sz="2800" dirty="0"/>
              <a:t>Before we distributed the survey, the Pastor gave a presentation on what God has to say about decor and architecture, AND what decor and architecture says about God. </a:t>
            </a:r>
          </a:p>
        </p:txBody>
      </p:sp>
    </p:spTree>
    <p:extLst>
      <p:ext uri="{BB962C8B-B14F-4D97-AF65-F5344CB8AC3E}">
        <p14:creationId xmlns:p14="http://schemas.microsoft.com/office/powerpoint/2010/main" val="2302495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E0659-2528-E035-7B12-663F2C48DC9F}"/>
              </a:ext>
            </a:extLst>
          </p:cNvPr>
          <p:cNvSpPr>
            <a:spLocks noGrp="1"/>
          </p:cNvSpPr>
          <p:nvPr>
            <p:ph type="title"/>
          </p:nvPr>
        </p:nvSpPr>
        <p:spPr>
          <a:xfrm>
            <a:off x="1143002" y="2671232"/>
            <a:ext cx="9601196" cy="1303867"/>
          </a:xfrm>
        </p:spPr>
        <p:txBody>
          <a:bodyPr>
            <a:normAutofit/>
          </a:bodyPr>
          <a:lstStyle/>
          <a:p>
            <a:r>
              <a:rPr lang="en-US" dirty="0"/>
              <a:t>So, now we are here to present the data!</a:t>
            </a:r>
          </a:p>
        </p:txBody>
      </p:sp>
    </p:spTree>
    <p:extLst>
      <p:ext uri="{BB962C8B-B14F-4D97-AF65-F5344CB8AC3E}">
        <p14:creationId xmlns:p14="http://schemas.microsoft.com/office/powerpoint/2010/main" val="1938191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16AC-C254-B24F-ED39-BD152581468E}"/>
              </a:ext>
            </a:extLst>
          </p:cNvPr>
          <p:cNvSpPr>
            <a:spLocks noGrp="1"/>
          </p:cNvSpPr>
          <p:nvPr>
            <p:ph type="title"/>
          </p:nvPr>
        </p:nvSpPr>
        <p:spPr>
          <a:xfrm>
            <a:off x="1295402" y="2777066"/>
            <a:ext cx="9601196" cy="1303867"/>
          </a:xfrm>
        </p:spPr>
        <p:txBody>
          <a:bodyPr/>
          <a:lstStyle/>
          <a:p>
            <a:r>
              <a:rPr lang="en-US" dirty="0"/>
              <a:t>Here it is...</a:t>
            </a:r>
          </a:p>
        </p:txBody>
      </p:sp>
    </p:spTree>
    <p:extLst>
      <p:ext uri="{BB962C8B-B14F-4D97-AF65-F5344CB8AC3E}">
        <p14:creationId xmlns:p14="http://schemas.microsoft.com/office/powerpoint/2010/main" val="3440378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C91AB-C675-0D26-79EA-2623A0A00D78}"/>
              </a:ext>
            </a:extLst>
          </p:cNvPr>
          <p:cNvSpPr>
            <a:spLocks noGrp="1"/>
          </p:cNvSpPr>
          <p:nvPr>
            <p:ph type="title"/>
          </p:nvPr>
        </p:nvSpPr>
        <p:spPr>
          <a:xfrm>
            <a:off x="1295401" y="1299376"/>
            <a:ext cx="9601196" cy="1303867"/>
          </a:xfrm>
        </p:spPr>
        <p:txBody>
          <a:bodyPr/>
          <a:lstStyle/>
          <a:p>
            <a:r>
              <a:rPr lang="en-US" dirty="0"/>
              <a:t>Analysis of Church Surveys</a:t>
            </a:r>
          </a:p>
        </p:txBody>
      </p:sp>
      <p:sp>
        <p:nvSpPr>
          <p:cNvPr id="6" name="Title 1">
            <a:extLst>
              <a:ext uri="{FF2B5EF4-FFF2-40B4-BE49-F238E27FC236}">
                <a16:creationId xmlns:a16="http://schemas.microsoft.com/office/drawing/2014/main" id="{1044CB6B-36A9-4B03-DDE4-804E9B9800BA}"/>
              </a:ext>
            </a:extLst>
          </p:cNvPr>
          <p:cNvSpPr txBox="1">
            <a:spLocks/>
          </p:cNvSpPr>
          <p:nvPr/>
        </p:nvSpPr>
        <p:spPr>
          <a:xfrm>
            <a:off x="1295401" y="3445418"/>
            <a:ext cx="9601196" cy="1303867"/>
          </a:xfrm>
          <a:prstGeom prst="rect">
            <a:avLst/>
          </a:prstGeom>
          <a:effectLst/>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“For thou </a:t>
            </a:r>
            <a:r>
              <a:rPr lang="en-US" dirty="0" err="1"/>
              <a:t>bringest</a:t>
            </a:r>
            <a:r>
              <a:rPr lang="en-US" dirty="0"/>
              <a:t> certain strange things to</a:t>
            </a:r>
            <a:br>
              <a:rPr lang="en-US" dirty="0"/>
            </a:br>
            <a:r>
              <a:rPr lang="en-US" dirty="0"/>
              <a:t>our ears; we would know therefore</a:t>
            </a:r>
            <a:br>
              <a:rPr lang="en-US" dirty="0"/>
            </a:br>
            <a:r>
              <a:rPr lang="en-US" dirty="0"/>
              <a:t>what these things mean.”</a:t>
            </a:r>
          </a:p>
        </p:txBody>
      </p:sp>
      <p:sp>
        <p:nvSpPr>
          <p:cNvPr id="7" name="Text Placeholder 2">
            <a:extLst>
              <a:ext uri="{FF2B5EF4-FFF2-40B4-BE49-F238E27FC236}">
                <a16:creationId xmlns:a16="http://schemas.microsoft.com/office/drawing/2014/main" id="{65D9E57F-F1E3-A1C1-C549-60BBBCF192EF}"/>
              </a:ext>
            </a:extLst>
          </p:cNvPr>
          <p:cNvSpPr txBox="1">
            <a:spLocks/>
          </p:cNvSpPr>
          <p:nvPr/>
        </p:nvSpPr>
        <p:spPr>
          <a:xfrm>
            <a:off x="1295401" y="4995075"/>
            <a:ext cx="9601196" cy="49106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Font typeface="Arial"/>
              <a:buNone/>
            </a:pPr>
            <a:r>
              <a:rPr lang="en-US" i="1" dirty="0"/>
              <a:t>Acts 17:20</a:t>
            </a:r>
          </a:p>
        </p:txBody>
      </p:sp>
      <p:cxnSp>
        <p:nvCxnSpPr>
          <p:cNvPr id="9" name="Straight Connector 8">
            <a:extLst>
              <a:ext uri="{FF2B5EF4-FFF2-40B4-BE49-F238E27FC236}">
                <a16:creationId xmlns:a16="http://schemas.microsoft.com/office/drawing/2014/main" id="{0B55AD75-8CCC-106A-F11D-06136EF8581A}"/>
              </a:ext>
            </a:extLst>
          </p:cNvPr>
          <p:cNvCxnSpPr/>
          <p:nvPr/>
        </p:nvCxnSpPr>
        <p:spPr>
          <a:xfrm>
            <a:off x="2295331" y="2892489"/>
            <a:ext cx="753913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81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9840-B593-378A-C678-9CB2C78C12CE}"/>
              </a:ext>
            </a:extLst>
          </p:cNvPr>
          <p:cNvSpPr>
            <a:spLocks noGrp="1"/>
          </p:cNvSpPr>
          <p:nvPr>
            <p:ph type="title"/>
          </p:nvPr>
        </p:nvSpPr>
        <p:spPr>
          <a:xfrm>
            <a:off x="1206502" y="2777066"/>
            <a:ext cx="9601196" cy="1303867"/>
          </a:xfrm>
        </p:spPr>
        <p:txBody>
          <a:bodyPr>
            <a:normAutofit fontScale="90000"/>
          </a:bodyPr>
          <a:lstStyle/>
          <a:p>
            <a:r>
              <a:rPr lang="en-US" dirty="0"/>
              <a:t>Twelve suggested improvements,</a:t>
            </a:r>
            <a:br>
              <a:rPr lang="en-US" dirty="0"/>
            </a:br>
            <a:r>
              <a:rPr lang="en-US" dirty="0"/>
              <a:t>per survey, was our average.</a:t>
            </a:r>
          </a:p>
        </p:txBody>
      </p:sp>
    </p:spTree>
    <p:extLst>
      <p:ext uri="{BB962C8B-B14F-4D97-AF65-F5344CB8AC3E}">
        <p14:creationId xmlns:p14="http://schemas.microsoft.com/office/powerpoint/2010/main" val="4264909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40B38-3CA3-0D3D-C9A0-89656C362802}"/>
              </a:ext>
            </a:extLst>
          </p:cNvPr>
          <p:cNvSpPr>
            <a:spLocks noGrp="1"/>
          </p:cNvSpPr>
          <p:nvPr>
            <p:ph type="title"/>
          </p:nvPr>
        </p:nvSpPr>
        <p:spPr>
          <a:xfrm>
            <a:off x="1187454" y="1492894"/>
            <a:ext cx="3174998" cy="808568"/>
          </a:xfrm>
        </p:spPr>
        <p:txBody>
          <a:bodyPr/>
          <a:lstStyle/>
          <a:p>
            <a:r>
              <a:rPr lang="en-US" dirty="0"/>
              <a:t>Findings:</a:t>
            </a:r>
          </a:p>
        </p:txBody>
      </p:sp>
      <p:sp>
        <p:nvSpPr>
          <p:cNvPr id="3" name="Text Placeholder 2">
            <a:extLst>
              <a:ext uri="{FF2B5EF4-FFF2-40B4-BE49-F238E27FC236}">
                <a16:creationId xmlns:a16="http://schemas.microsoft.com/office/drawing/2014/main" id="{90470C1C-FF40-DEC6-07E0-D061261FAD5E}"/>
              </a:ext>
            </a:extLst>
          </p:cNvPr>
          <p:cNvSpPr>
            <a:spLocks noGrp="1"/>
          </p:cNvSpPr>
          <p:nvPr>
            <p:ph type="body" idx="1"/>
          </p:nvPr>
        </p:nvSpPr>
        <p:spPr>
          <a:xfrm>
            <a:off x="4610102" y="955675"/>
            <a:ext cx="6476998" cy="4946650"/>
          </a:xfrm>
        </p:spPr>
        <p:txBody>
          <a:bodyPr>
            <a:normAutofit fontScale="47500" lnSpcReduction="20000"/>
          </a:bodyPr>
          <a:lstStyle/>
          <a:p>
            <a:pPr lvl="0"/>
            <a:r>
              <a:rPr lang="en-US" dirty="0"/>
              <a:t>100% of people wanted at least some improvements</a:t>
            </a:r>
          </a:p>
          <a:p>
            <a:pPr lvl="0"/>
            <a:r>
              <a:rPr lang="en-US" dirty="0"/>
              <a:t>3 people stated they are pretty content with the church and do not think the church needs much improvement. (Nevertheless, they each had four or five suggestions for improvements.)</a:t>
            </a:r>
          </a:p>
          <a:p>
            <a:pPr lvl="0"/>
            <a:r>
              <a:rPr lang="en-US" dirty="0"/>
              <a:t>86% would welcome change to aspects of the interior style of the church with 57% being in favor of overall interior style modification.</a:t>
            </a:r>
          </a:p>
          <a:p>
            <a:pPr lvl="0"/>
            <a:r>
              <a:rPr lang="en-US" dirty="0"/>
              <a:t>82% in favor of floor changes</a:t>
            </a:r>
          </a:p>
          <a:p>
            <a:pPr lvl="0"/>
            <a:r>
              <a:rPr lang="en-US" dirty="0"/>
              <a:t>77% want to do something about the stairs</a:t>
            </a:r>
          </a:p>
          <a:p>
            <a:pPr lvl="0"/>
            <a:r>
              <a:rPr lang="en-US" dirty="0"/>
              <a:t>73% want to modify the cry room</a:t>
            </a:r>
          </a:p>
          <a:p>
            <a:pPr lvl="0"/>
            <a:r>
              <a:rPr lang="en-US" dirty="0"/>
              <a:t>64% want to spruce up the appearance of the narthex and improve flow problems</a:t>
            </a:r>
          </a:p>
          <a:p>
            <a:pPr lvl="0"/>
            <a:r>
              <a:rPr lang="en-US" dirty="0"/>
              <a:t>59% are in favor of changes to the walls</a:t>
            </a:r>
          </a:p>
          <a:p>
            <a:pPr lvl="0"/>
            <a:r>
              <a:rPr lang="en-US" dirty="0"/>
              <a:t>59% want to beautify the nave</a:t>
            </a:r>
          </a:p>
          <a:p>
            <a:pPr lvl="0"/>
            <a:r>
              <a:rPr lang="en-US" dirty="0"/>
              <a:t>55% want to improve the front entry doors</a:t>
            </a:r>
          </a:p>
          <a:p>
            <a:pPr lvl="0"/>
            <a:r>
              <a:rPr lang="en-US" dirty="0"/>
              <a:t>55% want to improve the appearance of the chancel area</a:t>
            </a:r>
          </a:p>
          <a:p>
            <a:pPr lvl="0"/>
            <a:r>
              <a:rPr lang="en-US" dirty="0"/>
              <a:t>55% want to improve the basement spaces, especially classrooms</a:t>
            </a:r>
          </a:p>
          <a:p>
            <a:pPr lvl="0"/>
            <a:r>
              <a:rPr lang="en-US" dirty="0"/>
              <a:t>50% would welcome change in lighting</a:t>
            </a:r>
          </a:p>
          <a:p>
            <a:pPr lvl="0"/>
            <a:r>
              <a:rPr lang="en-US" dirty="0"/>
              <a:t>45% want to change the windows</a:t>
            </a:r>
          </a:p>
          <a:p>
            <a:pPr lvl="0"/>
            <a:r>
              <a:rPr lang="en-US" dirty="0"/>
              <a:t>41% suggested improvements to the dining area</a:t>
            </a:r>
          </a:p>
          <a:p>
            <a:pPr lvl="0"/>
            <a:r>
              <a:rPr lang="en-US" dirty="0"/>
              <a:t>36% want improvements to the kitchen</a:t>
            </a:r>
          </a:p>
          <a:p>
            <a:pPr lvl="0"/>
            <a:r>
              <a:rPr lang="en-US" dirty="0"/>
              <a:t>32% would like the church property to look better from the road</a:t>
            </a:r>
          </a:p>
          <a:p>
            <a:pPr lvl="0"/>
            <a:r>
              <a:rPr lang="en-US" dirty="0"/>
              <a:t>32% would like to improve the acoustics</a:t>
            </a:r>
          </a:p>
          <a:p>
            <a:pPr lvl="0"/>
            <a:r>
              <a:rPr lang="en-US" dirty="0"/>
              <a:t>27% would like to spruce up the bathrooms</a:t>
            </a:r>
          </a:p>
        </p:txBody>
      </p:sp>
      <p:pic>
        <p:nvPicPr>
          <p:cNvPr id="9" name="Picture 8">
            <a:extLst>
              <a:ext uri="{FF2B5EF4-FFF2-40B4-BE49-F238E27FC236}">
                <a16:creationId xmlns:a16="http://schemas.microsoft.com/office/drawing/2014/main" id="{E943600A-9D20-3109-52E7-E684204C9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08" y="2581380"/>
            <a:ext cx="2864405" cy="2867694"/>
          </a:xfrm>
          <a:prstGeom prst="rect">
            <a:avLst/>
          </a:prstGeom>
        </p:spPr>
      </p:pic>
    </p:spTree>
    <p:extLst>
      <p:ext uri="{BB962C8B-B14F-4D97-AF65-F5344CB8AC3E}">
        <p14:creationId xmlns:p14="http://schemas.microsoft.com/office/powerpoint/2010/main" val="2295107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4F04E-DFDF-1452-F0FE-C23419E8C1FC}"/>
              </a:ext>
            </a:extLst>
          </p:cNvPr>
          <p:cNvSpPr>
            <a:spLocks noGrp="1"/>
          </p:cNvSpPr>
          <p:nvPr>
            <p:ph type="title"/>
          </p:nvPr>
        </p:nvSpPr>
        <p:spPr>
          <a:xfrm>
            <a:off x="774702" y="706966"/>
            <a:ext cx="4089398" cy="5444068"/>
          </a:xfrm>
        </p:spPr>
        <p:txBody>
          <a:bodyPr>
            <a:normAutofit/>
          </a:bodyPr>
          <a:lstStyle/>
          <a:p>
            <a:r>
              <a:rPr lang="en-US" dirty="0"/>
              <a:t>Feedback and comments:</a:t>
            </a:r>
            <a:br>
              <a:rPr lang="en-US" dirty="0"/>
            </a:br>
            <a:br>
              <a:rPr lang="en-US" dirty="0"/>
            </a:br>
            <a:r>
              <a:rPr lang="en-US" dirty="0"/>
              <a:t>Here’s what people suggested the most!</a:t>
            </a:r>
          </a:p>
        </p:txBody>
      </p:sp>
      <p:sp>
        <p:nvSpPr>
          <p:cNvPr id="3" name="Text Placeholder 2">
            <a:extLst>
              <a:ext uri="{FF2B5EF4-FFF2-40B4-BE49-F238E27FC236}">
                <a16:creationId xmlns:a16="http://schemas.microsoft.com/office/drawing/2014/main" id="{658A41AD-F717-DBCB-3D52-2173B4F35726}"/>
              </a:ext>
            </a:extLst>
          </p:cNvPr>
          <p:cNvSpPr>
            <a:spLocks noGrp="1"/>
          </p:cNvSpPr>
          <p:nvPr>
            <p:ph type="body" idx="1"/>
          </p:nvPr>
        </p:nvSpPr>
        <p:spPr>
          <a:xfrm>
            <a:off x="5156199" y="982132"/>
            <a:ext cx="6096001" cy="5659968"/>
          </a:xfrm>
        </p:spPr>
        <p:txBody>
          <a:bodyPr>
            <a:normAutofit fontScale="55000" lnSpcReduction="20000"/>
          </a:bodyPr>
          <a:lstStyle/>
          <a:p>
            <a:pPr lvl="0"/>
            <a:r>
              <a:rPr lang="en-US" dirty="0"/>
              <a:t>17 people - more classic, traditional, timeless look - not stuck in the 1980's</a:t>
            </a:r>
          </a:p>
          <a:p>
            <a:pPr lvl="0"/>
            <a:r>
              <a:rPr lang="en-US" dirty="0"/>
              <a:t>16 people - more stained glass</a:t>
            </a:r>
          </a:p>
          <a:p>
            <a:pPr lvl="0"/>
            <a:r>
              <a:rPr lang="en-US" dirty="0"/>
              <a:t>9 people - more theological symbolism in the decor and architecture</a:t>
            </a:r>
          </a:p>
          <a:p>
            <a:pPr lvl="0"/>
            <a:r>
              <a:rPr lang="en-US" dirty="0"/>
              <a:t>7 people - avoid modern style </a:t>
            </a:r>
          </a:p>
          <a:p>
            <a:pPr lvl="0"/>
            <a:r>
              <a:rPr lang="en-US" dirty="0"/>
              <a:t>6 people - stick with real and natural instead of fake and cheap</a:t>
            </a:r>
          </a:p>
          <a:p>
            <a:pPr lvl="0"/>
            <a:r>
              <a:rPr lang="en-US" dirty="0"/>
              <a:t>5 people - create an atmosphere of holy reverence/awe sense of worship</a:t>
            </a:r>
          </a:p>
          <a:p>
            <a:pPr lvl="0"/>
            <a:r>
              <a:rPr lang="en-US" dirty="0"/>
              <a:t>5 people - one cohesive design through the whole building: not a bunch of clutter with clashing colors and styles</a:t>
            </a:r>
          </a:p>
          <a:p>
            <a:pPr lvl="0"/>
            <a:r>
              <a:rPr lang="en-US" dirty="0"/>
              <a:t>4 people - better handicap access needed</a:t>
            </a:r>
          </a:p>
          <a:p>
            <a:pPr lvl="0"/>
            <a:r>
              <a:rPr lang="en-US" dirty="0"/>
              <a:t>3 people - if it ain’t broke don't fix it. This church is pretty good as it is.</a:t>
            </a:r>
          </a:p>
          <a:p>
            <a:pPr lvl="0"/>
            <a:r>
              <a:rPr lang="en-US" dirty="0"/>
              <a:t>1 person - think about growth and future needs of the church</a:t>
            </a:r>
          </a:p>
          <a:p>
            <a:pPr lvl="0"/>
            <a:r>
              <a:rPr lang="en-US" dirty="0"/>
              <a:t>1 person - Godly not gawdy - flashy is fishy</a:t>
            </a:r>
          </a:p>
          <a:p>
            <a:pPr lvl="0"/>
            <a:r>
              <a:rPr lang="en-US" dirty="0"/>
              <a:t>1 person - we need to take care of what we have</a:t>
            </a:r>
          </a:p>
          <a:p>
            <a:pPr lvl="0"/>
            <a:r>
              <a:rPr lang="en-US" dirty="0"/>
              <a:t>1 person - this is a country church; keep it simple</a:t>
            </a:r>
          </a:p>
          <a:p>
            <a:pPr lvl="0"/>
            <a:r>
              <a:rPr lang="en-US" dirty="0"/>
              <a:t>1 person - the paraments, expensive and not needed. Use extra funds for pantry and youth activities. Funds could be used to support missions and to spread the gospel. </a:t>
            </a:r>
          </a:p>
          <a:p>
            <a:pPr lvl="1"/>
            <a:r>
              <a:rPr lang="en-US" dirty="0"/>
              <a:t>This was not the exact wording of every comment, but most comments fell in these categories. </a:t>
            </a:r>
          </a:p>
          <a:p>
            <a:pPr lvl="1"/>
            <a:r>
              <a:rPr lang="en-US" dirty="0"/>
              <a:t>I did not report every single opinion on styles. To use a down-home saying: </a:t>
            </a:r>
            <a:br>
              <a:rPr lang="en-US" dirty="0"/>
            </a:br>
            <a:r>
              <a:rPr lang="en-US" dirty="0"/>
              <a:t>We are not here to talk about how to make the sausage. We haven't even decided whether we want to make sausage. </a:t>
            </a:r>
          </a:p>
        </p:txBody>
      </p:sp>
    </p:spTree>
    <p:extLst>
      <p:ext uri="{BB962C8B-B14F-4D97-AF65-F5344CB8AC3E}">
        <p14:creationId xmlns:p14="http://schemas.microsoft.com/office/powerpoint/2010/main" val="2272042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76910-23F7-380E-C5CE-BE8C409CF3DA}"/>
              </a:ext>
            </a:extLst>
          </p:cNvPr>
          <p:cNvSpPr>
            <a:spLocks noGrp="1"/>
          </p:cNvSpPr>
          <p:nvPr>
            <p:ph type="title"/>
          </p:nvPr>
        </p:nvSpPr>
        <p:spPr>
          <a:xfrm>
            <a:off x="1295402" y="702383"/>
            <a:ext cx="9601196" cy="1303867"/>
          </a:xfrm>
        </p:spPr>
        <p:txBody>
          <a:bodyPr/>
          <a:lstStyle/>
          <a:p>
            <a:r>
              <a:rPr lang="en-US" dirty="0"/>
              <a:t>Who we are not:</a:t>
            </a:r>
          </a:p>
        </p:txBody>
      </p:sp>
      <p:pic>
        <p:nvPicPr>
          <p:cNvPr id="4" name="Picture 3" descr="A person and person in historical clothing&#10;&#10;Description automatically generated">
            <a:extLst>
              <a:ext uri="{FF2B5EF4-FFF2-40B4-BE49-F238E27FC236}">
                <a16:creationId xmlns:a16="http://schemas.microsoft.com/office/drawing/2014/main" id="{45E0C4C0-A9C4-7E5E-0FB9-C24E5FF69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7658" y="1880862"/>
            <a:ext cx="2916683" cy="4100513"/>
          </a:xfrm>
          <a:prstGeom prst="rect">
            <a:avLst/>
          </a:prstGeom>
        </p:spPr>
      </p:pic>
    </p:spTree>
    <p:extLst>
      <p:ext uri="{BB962C8B-B14F-4D97-AF65-F5344CB8AC3E}">
        <p14:creationId xmlns:p14="http://schemas.microsoft.com/office/powerpoint/2010/main" val="814676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A6228-AF50-06CB-0151-D739A3232210}"/>
              </a:ext>
            </a:extLst>
          </p:cNvPr>
          <p:cNvSpPr>
            <a:spLocks noGrp="1"/>
          </p:cNvSpPr>
          <p:nvPr>
            <p:ph type="title"/>
          </p:nvPr>
        </p:nvSpPr>
        <p:spPr>
          <a:xfrm>
            <a:off x="1295402" y="1350432"/>
            <a:ext cx="9601196" cy="1303867"/>
          </a:xfrm>
        </p:spPr>
        <p:txBody>
          <a:bodyPr/>
          <a:lstStyle/>
          <a:p>
            <a:r>
              <a:rPr lang="en-US"/>
              <a:t>Areas of relative agreement</a:t>
            </a:r>
          </a:p>
        </p:txBody>
      </p:sp>
      <p:sp>
        <p:nvSpPr>
          <p:cNvPr id="3" name="Text Placeholder 2">
            <a:extLst>
              <a:ext uri="{FF2B5EF4-FFF2-40B4-BE49-F238E27FC236}">
                <a16:creationId xmlns:a16="http://schemas.microsoft.com/office/drawing/2014/main" id="{51A637ED-6B55-7FE5-2341-4F563E04A466}"/>
              </a:ext>
            </a:extLst>
          </p:cNvPr>
          <p:cNvSpPr>
            <a:spLocks noGrp="1"/>
          </p:cNvSpPr>
          <p:nvPr>
            <p:ph type="body" idx="1"/>
          </p:nvPr>
        </p:nvSpPr>
        <p:spPr>
          <a:xfrm>
            <a:off x="2743201" y="2857499"/>
            <a:ext cx="7175499" cy="2472268"/>
          </a:xfrm>
        </p:spPr>
        <p:txBody>
          <a:bodyPr/>
          <a:lstStyle/>
          <a:p>
            <a:pPr lvl="0"/>
            <a:r>
              <a:rPr lang="en-US" dirty="0"/>
              <a:t>People are pretty happy with the pews themselves, </a:t>
            </a:r>
            <a:br>
              <a:rPr lang="en-US" dirty="0"/>
            </a:br>
            <a:r>
              <a:rPr lang="en-US" dirty="0"/>
              <a:t>but not the pew cushions.</a:t>
            </a:r>
          </a:p>
          <a:p>
            <a:pPr lvl="0"/>
            <a:r>
              <a:rPr lang="en-US" dirty="0"/>
              <a:t>People are generally happy with the chancel furniture</a:t>
            </a:r>
            <a:br>
              <a:rPr lang="en-US" dirty="0"/>
            </a:br>
            <a:r>
              <a:rPr lang="en-US" dirty="0"/>
              <a:t>(not everybody, but most).</a:t>
            </a:r>
          </a:p>
          <a:p>
            <a:pPr lvl="0"/>
            <a:r>
              <a:rPr lang="en-US" dirty="0"/>
              <a:t>People like the real wood elements in the church.</a:t>
            </a:r>
          </a:p>
        </p:txBody>
      </p:sp>
    </p:spTree>
    <p:extLst>
      <p:ext uri="{BB962C8B-B14F-4D97-AF65-F5344CB8AC3E}">
        <p14:creationId xmlns:p14="http://schemas.microsoft.com/office/powerpoint/2010/main" val="1891469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18232EF-4813-194D-6E96-34608B571D59}"/>
              </a:ext>
            </a:extLst>
          </p:cNvPr>
          <p:cNvSpPr txBox="1">
            <a:spLocks/>
          </p:cNvSpPr>
          <p:nvPr/>
        </p:nvSpPr>
        <p:spPr>
          <a:xfrm>
            <a:off x="1295402" y="2421465"/>
            <a:ext cx="9601196" cy="2015070"/>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sz="4000" dirty="0">
                <a:ln w="3175" cmpd="sng">
                  <a:noFill/>
                </a:ln>
                <a:solidFill>
                  <a:prstClr val="black">
                    <a:lumMod val="85000"/>
                    <a:lumOff val="15000"/>
                  </a:prstClr>
                </a:solidFill>
                <a:latin typeface="Garamond" panose="02020404030301010803"/>
                <a:ea typeface="+mj-ea"/>
                <a:cs typeface="+mj-cs"/>
              </a:rPr>
              <a:t>Out of all the surveys returned, every single survey listed at least 4 things that need some sort of improvement. </a:t>
            </a:r>
            <a:endParaRPr lang="en-US" dirty="0"/>
          </a:p>
        </p:txBody>
      </p:sp>
    </p:spTree>
    <p:extLst>
      <p:ext uri="{BB962C8B-B14F-4D97-AF65-F5344CB8AC3E}">
        <p14:creationId xmlns:p14="http://schemas.microsoft.com/office/powerpoint/2010/main" val="3397156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C1641-D679-C55E-1D22-F90B8D3F0E5F}"/>
              </a:ext>
            </a:extLst>
          </p:cNvPr>
          <p:cNvSpPr>
            <a:spLocks noGrp="1"/>
          </p:cNvSpPr>
          <p:nvPr>
            <p:ph type="title"/>
          </p:nvPr>
        </p:nvSpPr>
        <p:spPr>
          <a:xfrm>
            <a:off x="1295402" y="1223432"/>
            <a:ext cx="9601195" cy="1430868"/>
          </a:xfrm>
        </p:spPr>
        <p:txBody>
          <a:bodyPr>
            <a:normAutofit/>
          </a:bodyPr>
          <a:lstStyle/>
          <a:p>
            <a:r>
              <a:rPr lang="en-US" sz="3200" dirty="0"/>
              <a:t>The most positively satisfied individual in the church listed dissatisfaction with the following four things:</a:t>
            </a:r>
          </a:p>
        </p:txBody>
      </p:sp>
      <p:sp>
        <p:nvSpPr>
          <p:cNvPr id="3" name="Text Placeholder 2">
            <a:extLst>
              <a:ext uri="{FF2B5EF4-FFF2-40B4-BE49-F238E27FC236}">
                <a16:creationId xmlns:a16="http://schemas.microsoft.com/office/drawing/2014/main" id="{DD11D598-74CC-B60C-92D3-E5A88AEDFF8D}"/>
              </a:ext>
            </a:extLst>
          </p:cNvPr>
          <p:cNvSpPr>
            <a:spLocks noGrp="1"/>
          </p:cNvSpPr>
          <p:nvPr>
            <p:ph type="body" idx="1"/>
          </p:nvPr>
        </p:nvSpPr>
        <p:spPr>
          <a:xfrm>
            <a:off x="1498599" y="3184525"/>
            <a:ext cx="9397998" cy="2190751"/>
          </a:xfrm>
        </p:spPr>
        <p:txBody>
          <a:bodyPr>
            <a:normAutofit/>
          </a:bodyPr>
          <a:lstStyle/>
          <a:p>
            <a:r>
              <a:rPr lang="en-US" dirty="0"/>
              <a:t>1.	The difficulty that the stairs cause for our senior members</a:t>
            </a:r>
          </a:p>
          <a:p>
            <a:r>
              <a:rPr lang="en-US" dirty="0"/>
              <a:t>2.	The signage</a:t>
            </a:r>
          </a:p>
          <a:p>
            <a:r>
              <a:rPr lang="en-US" dirty="0"/>
              <a:t>3.	The floor coverings of the basement </a:t>
            </a:r>
          </a:p>
          <a:p>
            <a:r>
              <a:rPr lang="en-US" dirty="0"/>
              <a:t>4.	This person also said “the building maintenance needs a little work”</a:t>
            </a:r>
          </a:p>
          <a:p>
            <a:endParaRPr lang="en-US" dirty="0"/>
          </a:p>
          <a:p>
            <a:endParaRPr lang="en-US" dirty="0"/>
          </a:p>
        </p:txBody>
      </p:sp>
    </p:spTree>
    <p:extLst>
      <p:ext uri="{BB962C8B-B14F-4D97-AF65-F5344CB8AC3E}">
        <p14:creationId xmlns:p14="http://schemas.microsoft.com/office/powerpoint/2010/main" val="37304473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4157-7C30-AB27-9747-33A468530C18}"/>
              </a:ext>
            </a:extLst>
          </p:cNvPr>
          <p:cNvSpPr>
            <a:spLocks noGrp="1"/>
          </p:cNvSpPr>
          <p:nvPr>
            <p:ph type="title"/>
          </p:nvPr>
        </p:nvSpPr>
        <p:spPr>
          <a:xfrm>
            <a:off x="2222501" y="1710266"/>
            <a:ext cx="7746998" cy="3335868"/>
          </a:xfrm>
        </p:spPr>
        <p:txBody>
          <a:bodyPr>
            <a:normAutofit/>
          </a:bodyPr>
          <a:lstStyle/>
          <a:p>
            <a:r>
              <a:rPr lang="en-US" dirty="0"/>
              <a:t>I use this to illustrate that everybody who weighed in on this sees room for improvement. </a:t>
            </a:r>
          </a:p>
        </p:txBody>
      </p:sp>
    </p:spTree>
    <p:extLst>
      <p:ext uri="{BB962C8B-B14F-4D97-AF65-F5344CB8AC3E}">
        <p14:creationId xmlns:p14="http://schemas.microsoft.com/office/powerpoint/2010/main" val="2910675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5A0D-DF55-271D-D1E0-3459A70E4E63}"/>
              </a:ext>
            </a:extLst>
          </p:cNvPr>
          <p:cNvSpPr>
            <a:spLocks noGrp="1"/>
          </p:cNvSpPr>
          <p:nvPr>
            <p:ph type="title"/>
          </p:nvPr>
        </p:nvSpPr>
        <p:spPr>
          <a:xfrm>
            <a:off x="1206502" y="2777066"/>
            <a:ext cx="9601196" cy="1303867"/>
          </a:xfrm>
        </p:spPr>
        <p:txBody>
          <a:bodyPr/>
          <a:lstStyle/>
          <a:p>
            <a:r>
              <a:rPr lang="en-US" dirty="0"/>
              <a:t>What now? </a:t>
            </a:r>
          </a:p>
        </p:txBody>
      </p:sp>
    </p:spTree>
    <p:extLst>
      <p:ext uri="{BB962C8B-B14F-4D97-AF65-F5344CB8AC3E}">
        <p14:creationId xmlns:p14="http://schemas.microsoft.com/office/powerpoint/2010/main" val="18181817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25B24-514D-B2CE-BA7F-3355E1C727F3}"/>
              </a:ext>
            </a:extLst>
          </p:cNvPr>
          <p:cNvSpPr>
            <a:spLocks noGrp="1"/>
          </p:cNvSpPr>
          <p:nvPr>
            <p:ph type="title"/>
          </p:nvPr>
        </p:nvSpPr>
        <p:spPr>
          <a:xfrm>
            <a:off x="1295402" y="723900"/>
            <a:ext cx="9601196" cy="3581400"/>
          </a:xfrm>
        </p:spPr>
        <p:txBody>
          <a:bodyPr>
            <a:noAutofit/>
          </a:bodyPr>
          <a:lstStyle/>
          <a:p>
            <a:pPr algn="l"/>
            <a:r>
              <a:rPr lang="en-US" sz="3200" dirty="0"/>
              <a:t>Based on what we have learned from this, Brian and I are coming to you, the voters, offering our help. We seek permission from you, the voters, to form an exploration committee... Not a renovation committee... an exploration committee. We are not asking the church to decide whether we want to do any modifications. We are asking the church to let us form a committee to research:</a:t>
            </a:r>
          </a:p>
        </p:txBody>
      </p:sp>
      <p:sp>
        <p:nvSpPr>
          <p:cNvPr id="3" name="Text Placeholder 2">
            <a:extLst>
              <a:ext uri="{FF2B5EF4-FFF2-40B4-BE49-F238E27FC236}">
                <a16:creationId xmlns:a16="http://schemas.microsoft.com/office/drawing/2014/main" id="{8841D636-B333-1FEE-FFE8-EDD36D8E4D38}"/>
              </a:ext>
            </a:extLst>
          </p:cNvPr>
          <p:cNvSpPr>
            <a:spLocks noGrp="1"/>
          </p:cNvSpPr>
          <p:nvPr>
            <p:ph type="body" idx="1"/>
          </p:nvPr>
        </p:nvSpPr>
        <p:spPr>
          <a:xfrm>
            <a:off x="5054600" y="4445000"/>
            <a:ext cx="5841998" cy="1435100"/>
          </a:xfrm>
        </p:spPr>
        <p:txBody>
          <a:bodyPr>
            <a:normAutofit/>
          </a:bodyPr>
          <a:lstStyle/>
          <a:p>
            <a:pPr lvl="0"/>
            <a:r>
              <a:rPr lang="en-US" sz="3200" dirty="0"/>
              <a:t>Possibilities</a:t>
            </a:r>
          </a:p>
          <a:p>
            <a:pPr lvl="0"/>
            <a:r>
              <a:rPr lang="en-US" sz="3200" dirty="0"/>
              <a:t>Feasibility</a:t>
            </a:r>
          </a:p>
        </p:txBody>
      </p:sp>
    </p:spTree>
    <p:extLst>
      <p:ext uri="{BB962C8B-B14F-4D97-AF65-F5344CB8AC3E}">
        <p14:creationId xmlns:p14="http://schemas.microsoft.com/office/powerpoint/2010/main" val="429424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4C39A-C7D7-97D2-54C2-233082F7DF7C}"/>
              </a:ext>
            </a:extLst>
          </p:cNvPr>
          <p:cNvSpPr>
            <a:spLocks noGrp="1"/>
          </p:cNvSpPr>
          <p:nvPr>
            <p:ph type="title"/>
          </p:nvPr>
        </p:nvSpPr>
        <p:spPr>
          <a:xfrm>
            <a:off x="1206502" y="2777066"/>
            <a:ext cx="9601196" cy="1303867"/>
          </a:xfrm>
        </p:spPr>
        <p:txBody>
          <a:bodyPr>
            <a:normAutofit fontScale="90000"/>
          </a:bodyPr>
          <a:lstStyle/>
          <a:p>
            <a:r>
              <a:rPr lang="en-US" dirty="0"/>
              <a:t>What would be the specific goals</a:t>
            </a:r>
            <a:br>
              <a:rPr lang="en-US" dirty="0"/>
            </a:br>
            <a:r>
              <a:rPr lang="en-US" dirty="0"/>
              <a:t>of the committee?</a:t>
            </a:r>
          </a:p>
        </p:txBody>
      </p:sp>
    </p:spTree>
    <p:extLst>
      <p:ext uri="{BB962C8B-B14F-4D97-AF65-F5344CB8AC3E}">
        <p14:creationId xmlns:p14="http://schemas.microsoft.com/office/powerpoint/2010/main" val="3230468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541E6-D2BA-AA2E-40B5-BC757C9F9911}"/>
              </a:ext>
            </a:extLst>
          </p:cNvPr>
          <p:cNvSpPr>
            <a:spLocks noGrp="1"/>
          </p:cNvSpPr>
          <p:nvPr>
            <p:ph type="title"/>
          </p:nvPr>
        </p:nvSpPr>
        <p:spPr/>
        <p:txBody>
          <a:bodyPr>
            <a:normAutofit fontScale="90000"/>
          </a:bodyPr>
          <a:lstStyle/>
          <a:p>
            <a:r>
              <a:rPr lang="en-US" dirty="0"/>
              <a:t>When (if) this committee reports to the church, we would hope to give a clear picture of:</a:t>
            </a:r>
          </a:p>
        </p:txBody>
      </p:sp>
      <p:sp>
        <p:nvSpPr>
          <p:cNvPr id="3" name="Text Placeholder 2">
            <a:extLst>
              <a:ext uri="{FF2B5EF4-FFF2-40B4-BE49-F238E27FC236}">
                <a16:creationId xmlns:a16="http://schemas.microsoft.com/office/drawing/2014/main" id="{234C887B-1F15-54C8-2399-9B5EDAEAB454}"/>
              </a:ext>
            </a:extLst>
          </p:cNvPr>
          <p:cNvSpPr>
            <a:spLocks noGrp="1"/>
          </p:cNvSpPr>
          <p:nvPr>
            <p:ph type="body" idx="1"/>
          </p:nvPr>
        </p:nvSpPr>
        <p:spPr>
          <a:xfrm>
            <a:off x="4264089" y="2556932"/>
            <a:ext cx="6632507" cy="3318936"/>
          </a:xfrm>
        </p:spPr>
        <p:txBody>
          <a:bodyPr>
            <a:normAutofit lnSpcReduction="10000"/>
          </a:bodyPr>
          <a:lstStyle/>
          <a:p>
            <a:pPr lvl="0"/>
            <a:r>
              <a:rPr lang="en-US"/>
              <a:t>Needs</a:t>
            </a:r>
          </a:p>
          <a:p>
            <a:pPr lvl="0"/>
            <a:r>
              <a:rPr lang="en-US"/>
              <a:t>Options </a:t>
            </a:r>
          </a:p>
          <a:p>
            <a:pPr lvl="0"/>
            <a:r>
              <a:rPr lang="en-US"/>
              <a:t>Challenges</a:t>
            </a:r>
          </a:p>
          <a:p>
            <a:pPr lvl="0"/>
            <a:r>
              <a:rPr lang="en-US"/>
              <a:t>Costs</a:t>
            </a:r>
          </a:p>
          <a:p>
            <a:pPr lvl="0"/>
            <a:r>
              <a:rPr lang="en-US"/>
              <a:t>Risks</a:t>
            </a:r>
          </a:p>
          <a:p>
            <a:pPr lvl="0"/>
            <a:r>
              <a:rPr lang="en-US"/>
              <a:t>Benefits</a:t>
            </a:r>
          </a:p>
          <a:p>
            <a:pPr lvl="0"/>
            <a:r>
              <a:rPr lang="en-US"/>
              <a:t>Our best recommendations</a:t>
            </a:r>
          </a:p>
        </p:txBody>
      </p:sp>
    </p:spTree>
    <p:extLst>
      <p:ext uri="{BB962C8B-B14F-4D97-AF65-F5344CB8AC3E}">
        <p14:creationId xmlns:p14="http://schemas.microsoft.com/office/powerpoint/2010/main" val="12560760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6716-29C7-412A-AF8C-252248D934CC}"/>
              </a:ext>
            </a:extLst>
          </p:cNvPr>
          <p:cNvSpPr>
            <a:spLocks noGrp="1"/>
          </p:cNvSpPr>
          <p:nvPr>
            <p:ph type="title"/>
          </p:nvPr>
        </p:nvSpPr>
        <p:spPr>
          <a:xfrm>
            <a:off x="1498601" y="1424516"/>
            <a:ext cx="9194798" cy="4008968"/>
          </a:xfrm>
        </p:spPr>
        <p:txBody>
          <a:bodyPr>
            <a:normAutofit fontScale="90000"/>
          </a:bodyPr>
          <a:lstStyle/>
          <a:p>
            <a:r>
              <a:rPr lang="en-US" dirty="0"/>
              <a:t>At that point, the church would have an opportunity to decide whether to just install carpet, or whether to do some other modifications first. </a:t>
            </a:r>
            <a:br>
              <a:rPr lang="en-US" dirty="0"/>
            </a:br>
            <a:r>
              <a:rPr lang="en-US" dirty="0"/>
              <a:t>Even if we form this committee, there is still plenty of time to put on the brakes!</a:t>
            </a:r>
          </a:p>
        </p:txBody>
      </p:sp>
    </p:spTree>
    <p:extLst>
      <p:ext uri="{BB962C8B-B14F-4D97-AF65-F5344CB8AC3E}">
        <p14:creationId xmlns:p14="http://schemas.microsoft.com/office/powerpoint/2010/main" val="35177514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07883-BFB1-B960-CADB-A03376072337}"/>
              </a:ext>
            </a:extLst>
          </p:cNvPr>
          <p:cNvSpPr>
            <a:spLocks noGrp="1"/>
          </p:cNvSpPr>
          <p:nvPr>
            <p:ph type="title"/>
          </p:nvPr>
        </p:nvSpPr>
        <p:spPr/>
        <p:txBody>
          <a:bodyPr/>
          <a:lstStyle/>
          <a:p>
            <a:r>
              <a:rPr lang="en-US"/>
              <a:t>What would the committee do?</a:t>
            </a:r>
          </a:p>
        </p:txBody>
      </p:sp>
      <p:sp>
        <p:nvSpPr>
          <p:cNvPr id="3" name="Text Placeholder 2">
            <a:extLst>
              <a:ext uri="{FF2B5EF4-FFF2-40B4-BE49-F238E27FC236}">
                <a16:creationId xmlns:a16="http://schemas.microsoft.com/office/drawing/2014/main" id="{529CD01E-DB8A-FA4F-D778-354D841C587C}"/>
              </a:ext>
            </a:extLst>
          </p:cNvPr>
          <p:cNvSpPr>
            <a:spLocks noGrp="1"/>
          </p:cNvSpPr>
          <p:nvPr>
            <p:ph type="body" idx="1"/>
          </p:nvPr>
        </p:nvSpPr>
        <p:spPr>
          <a:xfrm>
            <a:off x="1959429" y="2556932"/>
            <a:ext cx="8937168" cy="3318936"/>
          </a:xfrm>
        </p:spPr>
        <p:txBody>
          <a:bodyPr/>
          <a:lstStyle/>
          <a:p>
            <a:pPr lvl="0"/>
            <a:r>
              <a:rPr lang="en-US" dirty="0"/>
              <a:t>Listen to some short and amusing lectures</a:t>
            </a:r>
          </a:p>
          <a:p>
            <a:pPr lvl="0"/>
            <a:r>
              <a:rPr lang="en-US" dirty="0"/>
              <a:t>Go on at least two amazing field trips</a:t>
            </a:r>
          </a:p>
          <a:p>
            <a:pPr lvl="0"/>
            <a:r>
              <a:rPr lang="en-US" dirty="0"/>
              <a:t>Share opinions</a:t>
            </a:r>
          </a:p>
          <a:p>
            <a:pPr lvl="0"/>
            <a:r>
              <a:rPr lang="en-US" dirty="0"/>
              <a:t>Make recommendations</a:t>
            </a:r>
          </a:p>
          <a:p>
            <a:pPr lvl="0"/>
            <a:r>
              <a:rPr lang="en-US" dirty="0"/>
              <a:t>Answer questions from individuals who are not on the committee</a:t>
            </a:r>
          </a:p>
        </p:txBody>
      </p:sp>
    </p:spTree>
    <p:extLst>
      <p:ext uri="{BB962C8B-B14F-4D97-AF65-F5344CB8AC3E}">
        <p14:creationId xmlns:p14="http://schemas.microsoft.com/office/powerpoint/2010/main" val="4005995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2970B5-BAE8-01C2-E612-31492DEE8408}"/>
              </a:ext>
            </a:extLst>
          </p:cNvPr>
          <p:cNvSpPr txBox="1"/>
          <p:nvPr/>
        </p:nvSpPr>
        <p:spPr>
          <a:xfrm>
            <a:off x="3037892" y="2644170"/>
            <a:ext cx="6116216" cy="1569660"/>
          </a:xfrm>
          <a:prstGeom prst="rect">
            <a:avLst/>
          </a:prstGeom>
          <a:noFill/>
        </p:spPr>
        <p:txBody>
          <a:bodyPr wrap="square">
            <a:spAutoFit/>
          </a:bodyPr>
          <a:lstStyle/>
          <a:p>
            <a:pPr algn="ctr"/>
            <a:r>
              <a:rPr lang="en-US" sz="3200" b="1" dirty="0"/>
              <a:t>We are designers!</a:t>
            </a:r>
          </a:p>
          <a:p>
            <a:pPr algn="ctr"/>
            <a:endParaRPr lang="en-US" sz="3200" b="1" dirty="0"/>
          </a:p>
          <a:p>
            <a:pPr algn="ctr"/>
            <a:r>
              <a:rPr lang="en-US" sz="3200" b="1" dirty="0"/>
              <a:t>We design all kinds of things! </a:t>
            </a:r>
            <a:endParaRPr lang="en-US" sz="3200" dirty="0"/>
          </a:p>
        </p:txBody>
      </p:sp>
    </p:spTree>
    <p:extLst>
      <p:ext uri="{BB962C8B-B14F-4D97-AF65-F5344CB8AC3E}">
        <p14:creationId xmlns:p14="http://schemas.microsoft.com/office/powerpoint/2010/main" val="6095073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85DD7-B85B-5D8F-705F-778DEE6385B3}"/>
              </a:ext>
            </a:extLst>
          </p:cNvPr>
          <p:cNvSpPr>
            <a:spLocks noGrp="1"/>
          </p:cNvSpPr>
          <p:nvPr>
            <p:ph type="title"/>
          </p:nvPr>
        </p:nvSpPr>
        <p:spPr>
          <a:xfrm>
            <a:off x="1145858" y="982132"/>
            <a:ext cx="3568699" cy="4893736"/>
          </a:xfrm>
        </p:spPr>
        <p:txBody>
          <a:bodyPr>
            <a:normAutofit/>
          </a:bodyPr>
          <a:lstStyle/>
          <a:p>
            <a:r>
              <a:rPr lang="en-US" dirty="0"/>
              <a:t>Why would we need to listen to lectures and go on field trips?</a:t>
            </a:r>
          </a:p>
        </p:txBody>
      </p:sp>
      <p:sp>
        <p:nvSpPr>
          <p:cNvPr id="3" name="Text Placeholder 2">
            <a:extLst>
              <a:ext uri="{FF2B5EF4-FFF2-40B4-BE49-F238E27FC236}">
                <a16:creationId xmlns:a16="http://schemas.microsoft.com/office/drawing/2014/main" id="{56D461E5-7685-7626-9B75-861ED73ED5B9}"/>
              </a:ext>
            </a:extLst>
          </p:cNvPr>
          <p:cNvSpPr>
            <a:spLocks noGrp="1"/>
          </p:cNvSpPr>
          <p:nvPr>
            <p:ph type="body" idx="1"/>
          </p:nvPr>
        </p:nvSpPr>
        <p:spPr>
          <a:xfrm>
            <a:off x="5168900" y="982132"/>
            <a:ext cx="6045199" cy="4893736"/>
          </a:xfrm>
        </p:spPr>
        <p:txBody>
          <a:bodyPr>
            <a:normAutofit fontScale="55000" lnSpcReduction="20000"/>
          </a:bodyPr>
          <a:lstStyle/>
          <a:p>
            <a:pPr lvl="0"/>
            <a:r>
              <a:rPr lang="en-US" dirty="0"/>
              <a:t>Learn about design principles: find out what we know about </a:t>
            </a:r>
          </a:p>
          <a:p>
            <a:pPr lvl="1"/>
            <a:r>
              <a:rPr lang="en-US" dirty="0"/>
              <a:t>Form and function</a:t>
            </a:r>
          </a:p>
          <a:p>
            <a:pPr lvl="1"/>
            <a:r>
              <a:rPr lang="en-US" dirty="0"/>
              <a:t>Maximizing usable space</a:t>
            </a:r>
          </a:p>
          <a:p>
            <a:pPr lvl="1"/>
            <a:r>
              <a:rPr lang="en-US" dirty="0"/>
              <a:t>Ergonomics</a:t>
            </a:r>
          </a:p>
          <a:p>
            <a:pPr lvl="1"/>
            <a:r>
              <a:rPr lang="en-US" dirty="0"/>
              <a:t>Flow </a:t>
            </a:r>
          </a:p>
          <a:p>
            <a:pPr lvl="0"/>
            <a:r>
              <a:rPr lang="en-US" dirty="0"/>
              <a:t>Become experts about how to avoid costly mistakes</a:t>
            </a:r>
          </a:p>
          <a:p>
            <a:pPr lvl="1"/>
            <a:r>
              <a:rPr lang="en-US" dirty="0"/>
              <a:t>Financial</a:t>
            </a:r>
          </a:p>
          <a:p>
            <a:pPr lvl="1"/>
            <a:r>
              <a:rPr lang="en-US" dirty="0"/>
              <a:t>Functional</a:t>
            </a:r>
          </a:p>
          <a:p>
            <a:pPr lvl="0"/>
            <a:r>
              <a:rPr lang="en-US" dirty="0"/>
              <a:t>Learn about strategies for prioritizing </a:t>
            </a:r>
          </a:p>
          <a:p>
            <a:pPr lvl="1"/>
            <a:r>
              <a:rPr lang="en-US" dirty="0"/>
              <a:t>Planning </a:t>
            </a:r>
          </a:p>
          <a:p>
            <a:pPr lvl="1"/>
            <a:r>
              <a:rPr lang="en-US" dirty="0"/>
              <a:t>Pacing </a:t>
            </a:r>
          </a:p>
          <a:p>
            <a:pPr lvl="1"/>
            <a:r>
              <a:rPr lang="en-US" dirty="0"/>
              <a:t>Prep </a:t>
            </a:r>
          </a:p>
          <a:p>
            <a:pPr lvl="0"/>
            <a:r>
              <a:rPr lang="en-US" dirty="0"/>
              <a:t>Learn to sort out options based on formulas and precepts, instead of personal taste</a:t>
            </a:r>
          </a:p>
          <a:p>
            <a:pPr lvl="0"/>
            <a:r>
              <a:rPr lang="en-US" dirty="0"/>
              <a:t>Learn to create a cohesive, unified look that is affordable, functional and attractive</a:t>
            </a:r>
          </a:p>
          <a:p>
            <a:pPr lvl="0"/>
            <a:r>
              <a:rPr lang="en-US" dirty="0"/>
              <a:t>See examples of the design principles in action</a:t>
            </a:r>
          </a:p>
          <a:p>
            <a:pPr lvl="1"/>
            <a:r>
              <a:rPr lang="en-US" dirty="0"/>
              <a:t>See examples of what to do and what not to do</a:t>
            </a:r>
          </a:p>
          <a:p>
            <a:pPr lvl="1"/>
            <a:r>
              <a:rPr lang="en-US" dirty="0"/>
              <a:t>See possibilities and options not previously considered</a:t>
            </a:r>
          </a:p>
          <a:p>
            <a:pPr lvl="1"/>
            <a:r>
              <a:rPr lang="en-US" dirty="0"/>
              <a:t>Be inspired with a vision for what is possible</a:t>
            </a:r>
          </a:p>
          <a:p>
            <a:pPr lvl="1"/>
            <a:r>
              <a:rPr lang="en-US" dirty="0"/>
              <a:t>Be educated on what is actually feasible.</a:t>
            </a:r>
          </a:p>
        </p:txBody>
      </p:sp>
    </p:spTree>
    <p:extLst>
      <p:ext uri="{BB962C8B-B14F-4D97-AF65-F5344CB8AC3E}">
        <p14:creationId xmlns:p14="http://schemas.microsoft.com/office/powerpoint/2010/main" val="5447970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583C0-AE72-0301-C507-6C303421EAE6}"/>
              </a:ext>
            </a:extLst>
          </p:cNvPr>
          <p:cNvSpPr>
            <a:spLocks noGrp="1"/>
          </p:cNvSpPr>
          <p:nvPr>
            <p:ph type="title"/>
          </p:nvPr>
        </p:nvSpPr>
        <p:spPr>
          <a:xfrm>
            <a:off x="1295402" y="1290054"/>
            <a:ext cx="9601196" cy="1303867"/>
          </a:xfrm>
        </p:spPr>
        <p:txBody>
          <a:bodyPr/>
          <a:lstStyle/>
          <a:p>
            <a:r>
              <a:rPr lang="en-US" dirty="0"/>
              <a:t>Who would be on this committee?</a:t>
            </a:r>
          </a:p>
        </p:txBody>
      </p:sp>
      <p:sp>
        <p:nvSpPr>
          <p:cNvPr id="3" name="Text Placeholder 2">
            <a:extLst>
              <a:ext uri="{FF2B5EF4-FFF2-40B4-BE49-F238E27FC236}">
                <a16:creationId xmlns:a16="http://schemas.microsoft.com/office/drawing/2014/main" id="{1DCEB72F-CFFF-F114-A89D-D36E8289D979}"/>
              </a:ext>
            </a:extLst>
          </p:cNvPr>
          <p:cNvSpPr>
            <a:spLocks noGrp="1"/>
          </p:cNvSpPr>
          <p:nvPr>
            <p:ph type="body" idx="1"/>
          </p:nvPr>
        </p:nvSpPr>
        <p:spPr>
          <a:xfrm>
            <a:off x="2715207" y="2864854"/>
            <a:ext cx="8181389" cy="3318936"/>
          </a:xfrm>
        </p:spPr>
        <p:txBody>
          <a:bodyPr/>
          <a:lstStyle/>
          <a:p>
            <a:pPr lvl="1"/>
            <a:r>
              <a:rPr lang="en-US" dirty="0"/>
              <a:t>A trustee (probably Tony)</a:t>
            </a:r>
          </a:p>
          <a:p>
            <a:pPr lvl="1"/>
            <a:r>
              <a:rPr lang="en-US" dirty="0"/>
              <a:t>People who are enthusiastic for change </a:t>
            </a:r>
          </a:p>
          <a:p>
            <a:pPr lvl="1"/>
            <a:r>
              <a:rPr lang="en-US" dirty="0"/>
              <a:t>People with strong misgivings</a:t>
            </a:r>
          </a:p>
          <a:p>
            <a:pPr lvl="1"/>
            <a:r>
              <a:rPr lang="en-US" dirty="0"/>
              <a:t>People who want to go slow and be cautious</a:t>
            </a:r>
          </a:p>
          <a:p>
            <a:pPr lvl="1"/>
            <a:r>
              <a:rPr lang="en-US" dirty="0"/>
              <a:t>Anyone who has strong opinions about any of this.</a:t>
            </a:r>
          </a:p>
        </p:txBody>
      </p:sp>
    </p:spTree>
    <p:extLst>
      <p:ext uri="{BB962C8B-B14F-4D97-AF65-F5344CB8AC3E}">
        <p14:creationId xmlns:p14="http://schemas.microsoft.com/office/powerpoint/2010/main" val="3902039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0B5EC-2B48-918B-788C-B6143A38112E}"/>
              </a:ext>
            </a:extLst>
          </p:cNvPr>
          <p:cNvSpPr>
            <a:spLocks noGrp="1"/>
          </p:cNvSpPr>
          <p:nvPr>
            <p:ph type="title"/>
          </p:nvPr>
        </p:nvSpPr>
        <p:spPr>
          <a:xfrm>
            <a:off x="1295402" y="2709332"/>
            <a:ext cx="9601196" cy="1303867"/>
          </a:xfrm>
        </p:spPr>
        <p:txBody>
          <a:bodyPr>
            <a:normAutofit fontScale="90000"/>
          </a:bodyPr>
          <a:lstStyle/>
          <a:p>
            <a:r>
              <a:rPr lang="en-US" dirty="0"/>
              <a:t>May we form a church modification exploratory committee?</a:t>
            </a:r>
          </a:p>
        </p:txBody>
      </p:sp>
    </p:spTree>
    <p:extLst>
      <p:ext uri="{BB962C8B-B14F-4D97-AF65-F5344CB8AC3E}">
        <p14:creationId xmlns:p14="http://schemas.microsoft.com/office/powerpoint/2010/main" val="1608758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290C83-7B18-2ECA-DFD1-0226C2BB991A}"/>
              </a:ext>
            </a:extLst>
          </p:cNvPr>
          <p:cNvSpPr txBox="1"/>
          <p:nvPr/>
        </p:nvSpPr>
        <p:spPr>
          <a:xfrm>
            <a:off x="1552838" y="914403"/>
            <a:ext cx="9086324" cy="523220"/>
          </a:xfrm>
          <a:prstGeom prst="rect">
            <a:avLst/>
          </a:prstGeom>
          <a:noFill/>
        </p:spPr>
        <p:txBody>
          <a:bodyPr wrap="square" rtlCol="0">
            <a:spAutoFit/>
          </a:bodyPr>
          <a:lstStyle/>
          <a:p>
            <a:pPr algn="ctr"/>
            <a:r>
              <a:rPr lang="en-US" sz="2800" b="1" dirty="0"/>
              <a:t>Some fancy…</a:t>
            </a:r>
          </a:p>
        </p:txBody>
      </p:sp>
      <p:pic>
        <p:nvPicPr>
          <p:cNvPr id="4" name="Picture 3">
            <a:extLst>
              <a:ext uri="{FF2B5EF4-FFF2-40B4-BE49-F238E27FC236}">
                <a16:creationId xmlns:a16="http://schemas.microsoft.com/office/drawing/2014/main" id="{FE8A9B17-E3E7-B408-44F9-37240C69E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6169" y="1791481"/>
            <a:ext cx="2242498" cy="3984171"/>
          </a:xfrm>
          <a:prstGeom prst="rect">
            <a:avLst/>
          </a:prstGeom>
        </p:spPr>
      </p:pic>
      <p:pic>
        <p:nvPicPr>
          <p:cNvPr id="10" name="Picture 9">
            <a:extLst>
              <a:ext uri="{FF2B5EF4-FFF2-40B4-BE49-F238E27FC236}">
                <a16:creationId xmlns:a16="http://schemas.microsoft.com/office/drawing/2014/main" id="{D4F4299F-6D27-9608-E26B-D087CD0A1512}"/>
              </a:ext>
            </a:extLst>
          </p:cNvPr>
          <p:cNvPicPr>
            <a:picLocks noChangeAspect="1"/>
          </p:cNvPicPr>
          <p:nvPr/>
        </p:nvPicPr>
        <p:blipFill rotWithShape="1">
          <a:blip r:embed="rId3">
            <a:extLst>
              <a:ext uri="{28A0092B-C50C-407E-A947-70E740481C1C}">
                <a14:useLocalDpi xmlns:a14="http://schemas.microsoft.com/office/drawing/2010/main" val="0"/>
              </a:ext>
            </a:extLst>
          </a:blip>
          <a:srcRect l="24014" r="30477" b="12245"/>
          <a:stretch/>
        </p:blipFill>
        <p:spPr>
          <a:xfrm>
            <a:off x="1354631" y="1726617"/>
            <a:ext cx="3730553" cy="4049035"/>
          </a:xfrm>
          <a:prstGeom prst="rect">
            <a:avLst/>
          </a:prstGeom>
        </p:spPr>
      </p:pic>
      <p:pic>
        <p:nvPicPr>
          <p:cNvPr id="12" name="Picture 11">
            <a:extLst>
              <a:ext uri="{FF2B5EF4-FFF2-40B4-BE49-F238E27FC236}">
                <a16:creationId xmlns:a16="http://schemas.microsoft.com/office/drawing/2014/main" id="{1BDDECA5-8518-A5B5-A0CC-1FAE6C6F7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288" y="1726616"/>
            <a:ext cx="3036776" cy="4049035"/>
          </a:xfrm>
          <a:prstGeom prst="rect">
            <a:avLst/>
          </a:prstGeom>
        </p:spPr>
      </p:pic>
    </p:spTree>
    <p:extLst>
      <p:ext uri="{BB962C8B-B14F-4D97-AF65-F5344CB8AC3E}">
        <p14:creationId xmlns:p14="http://schemas.microsoft.com/office/powerpoint/2010/main" val="659283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290C83-7B18-2ECA-DFD1-0226C2BB991A}"/>
              </a:ext>
            </a:extLst>
          </p:cNvPr>
          <p:cNvSpPr txBox="1"/>
          <p:nvPr/>
        </p:nvSpPr>
        <p:spPr>
          <a:xfrm>
            <a:off x="2005016" y="751632"/>
            <a:ext cx="8336310" cy="523220"/>
          </a:xfrm>
          <a:prstGeom prst="rect">
            <a:avLst/>
          </a:prstGeom>
          <a:noFill/>
        </p:spPr>
        <p:txBody>
          <a:bodyPr wrap="square" rtlCol="0">
            <a:spAutoFit/>
          </a:bodyPr>
          <a:lstStyle/>
          <a:p>
            <a:pPr algn="ctr"/>
            <a:r>
              <a:rPr lang="en-US" sz="2800" b="1" dirty="0"/>
              <a:t>Some, not so fancy…</a:t>
            </a:r>
          </a:p>
        </p:txBody>
      </p:sp>
      <p:pic>
        <p:nvPicPr>
          <p:cNvPr id="3" name="Picture 2">
            <a:extLst>
              <a:ext uri="{FF2B5EF4-FFF2-40B4-BE49-F238E27FC236}">
                <a16:creationId xmlns:a16="http://schemas.microsoft.com/office/drawing/2014/main" id="{6106BB40-FF28-9083-58AA-1C3FF219C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015" y="1453941"/>
            <a:ext cx="2489232" cy="4422534"/>
          </a:xfrm>
          <a:prstGeom prst="rect">
            <a:avLst/>
          </a:prstGeom>
        </p:spPr>
      </p:pic>
      <p:pic>
        <p:nvPicPr>
          <p:cNvPr id="5" name="Picture 4">
            <a:extLst>
              <a:ext uri="{FF2B5EF4-FFF2-40B4-BE49-F238E27FC236}">
                <a16:creationId xmlns:a16="http://schemas.microsoft.com/office/drawing/2014/main" id="{A6558C77-9500-50A4-CD15-5A0B55E32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2094" y="1461018"/>
            <a:ext cx="2489231" cy="4422534"/>
          </a:xfrm>
          <a:prstGeom prst="rect">
            <a:avLst/>
          </a:prstGeom>
        </p:spPr>
      </p:pic>
      <p:pic>
        <p:nvPicPr>
          <p:cNvPr id="9" name="Picture 8">
            <a:extLst>
              <a:ext uri="{FF2B5EF4-FFF2-40B4-BE49-F238E27FC236}">
                <a16:creationId xmlns:a16="http://schemas.microsoft.com/office/drawing/2014/main" id="{0804AE3C-0E6C-0383-4931-9FE2FA5BE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563" y="1453941"/>
            <a:ext cx="2493215" cy="4429611"/>
          </a:xfrm>
          <a:prstGeom prst="rect">
            <a:avLst/>
          </a:prstGeom>
        </p:spPr>
      </p:pic>
    </p:spTree>
    <p:extLst>
      <p:ext uri="{BB962C8B-B14F-4D97-AF65-F5344CB8AC3E}">
        <p14:creationId xmlns:p14="http://schemas.microsoft.com/office/powerpoint/2010/main" val="1490408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4DE4E-235C-E796-8FC1-7079556BF825}"/>
              </a:ext>
            </a:extLst>
          </p:cNvPr>
          <p:cNvSpPr>
            <a:spLocks noGrp="1"/>
          </p:cNvSpPr>
          <p:nvPr>
            <p:ph type="title"/>
          </p:nvPr>
        </p:nvSpPr>
        <p:spPr>
          <a:xfrm>
            <a:off x="1295401" y="835773"/>
            <a:ext cx="4800599" cy="1073454"/>
          </a:xfrm>
        </p:spPr>
        <p:txBody>
          <a:bodyPr/>
          <a:lstStyle/>
          <a:p>
            <a:r>
              <a:rPr lang="en-US" dirty="0"/>
              <a:t>Laura Cotner </a:t>
            </a:r>
          </a:p>
        </p:txBody>
      </p:sp>
      <p:sp>
        <p:nvSpPr>
          <p:cNvPr id="3" name="Text Placeholder 2">
            <a:extLst>
              <a:ext uri="{FF2B5EF4-FFF2-40B4-BE49-F238E27FC236}">
                <a16:creationId xmlns:a16="http://schemas.microsoft.com/office/drawing/2014/main" id="{85C54825-BFAE-3328-1DDA-9A88FDC1732A}"/>
              </a:ext>
            </a:extLst>
          </p:cNvPr>
          <p:cNvSpPr>
            <a:spLocks noGrp="1"/>
          </p:cNvSpPr>
          <p:nvPr>
            <p:ph type="body" idx="1"/>
          </p:nvPr>
        </p:nvSpPr>
        <p:spPr>
          <a:xfrm>
            <a:off x="6642103" y="1339549"/>
            <a:ext cx="4483099" cy="4684488"/>
          </a:xfrm>
        </p:spPr>
        <p:txBody>
          <a:bodyPr>
            <a:noAutofit/>
          </a:bodyPr>
          <a:lstStyle/>
          <a:p>
            <a:pPr lvl="0"/>
            <a:r>
              <a:rPr lang="en-US" sz="1600" dirty="0"/>
              <a:t>Extrovert </a:t>
            </a:r>
          </a:p>
          <a:p>
            <a:pPr lvl="0"/>
            <a:r>
              <a:rPr lang="en-US" sz="1600" dirty="0"/>
              <a:t>Ambushes visitors in the narthex</a:t>
            </a:r>
          </a:p>
          <a:p>
            <a:pPr lvl="0"/>
            <a:r>
              <a:rPr lang="en-US" sz="1600" dirty="0"/>
              <a:t>Invades personal space </a:t>
            </a:r>
          </a:p>
          <a:p>
            <a:pPr lvl="0"/>
            <a:r>
              <a:rPr lang="en-US" sz="1600" dirty="0"/>
              <a:t>Enthusiastic</a:t>
            </a:r>
          </a:p>
          <a:p>
            <a:pPr lvl="0"/>
            <a:r>
              <a:rPr lang="en-US" sz="1600" dirty="0"/>
              <a:t>Interior decorator/ landscape designer</a:t>
            </a:r>
          </a:p>
          <a:p>
            <a:pPr lvl="0"/>
            <a:r>
              <a:rPr lang="en-US" sz="1600" dirty="0"/>
              <a:t>Experience in trim carpentry, drywall,</a:t>
            </a:r>
            <a:br>
              <a:rPr lang="en-US" sz="1600" dirty="0"/>
            </a:br>
            <a:r>
              <a:rPr lang="en-US" sz="1600" dirty="0"/>
              <a:t>painting and working with clients</a:t>
            </a:r>
          </a:p>
          <a:p>
            <a:pPr lvl="0"/>
            <a:r>
              <a:rPr lang="en-US" sz="1600" dirty="0"/>
              <a:t>Areas of special emphasis</a:t>
            </a:r>
          </a:p>
          <a:p>
            <a:pPr lvl="1"/>
            <a:r>
              <a:rPr lang="en-US" sz="1600" dirty="0"/>
              <a:t>Style </a:t>
            </a:r>
          </a:p>
          <a:p>
            <a:pPr lvl="1"/>
            <a:r>
              <a:rPr lang="en-US" sz="1600" dirty="0"/>
              <a:t>Symmetry, balance </a:t>
            </a:r>
          </a:p>
          <a:p>
            <a:pPr lvl="1"/>
            <a:r>
              <a:rPr lang="en-US" sz="1600" dirty="0"/>
              <a:t>Color theory</a:t>
            </a:r>
          </a:p>
        </p:txBody>
      </p:sp>
      <p:pic>
        <p:nvPicPr>
          <p:cNvPr id="5" name="Picture 4">
            <a:extLst>
              <a:ext uri="{FF2B5EF4-FFF2-40B4-BE49-F238E27FC236}">
                <a16:creationId xmlns:a16="http://schemas.microsoft.com/office/drawing/2014/main" id="{3A1422EA-3D8C-E5BB-DE06-A3F810CB3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123" y="2010830"/>
            <a:ext cx="3808810" cy="3805653"/>
          </a:xfrm>
          <a:prstGeom prst="rect">
            <a:avLst/>
          </a:prstGeom>
        </p:spPr>
      </p:pic>
    </p:spTree>
    <p:extLst>
      <p:ext uri="{BB962C8B-B14F-4D97-AF65-F5344CB8AC3E}">
        <p14:creationId xmlns:p14="http://schemas.microsoft.com/office/powerpoint/2010/main" val="246980359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1750</TotalTime>
  <Words>1838</Words>
  <Application>Microsoft Office PowerPoint</Application>
  <PresentationFormat>Widescreen</PresentationFormat>
  <Paragraphs>267</Paragraphs>
  <Slides>62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62</vt:i4>
      </vt:variant>
    </vt:vector>
  </HeadingPairs>
  <TitlesOfParts>
    <vt:vector size="65" baseType="lpstr">
      <vt:lpstr>Arial</vt:lpstr>
      <vt:lpstr>Garamond</vt:lpstr>
      <vt:lpstr>Organic</vt:lpstr>
      <vt:lpstr>THIS IS GOING TO GO FAST...  DON’T BLINK</vt:lpstr>
      <vt:lpstr>“...And some said,  ‘what will this babbler say?’”</vt:lpstr>
      <vt:lpstr>Who are these upstart newcomers?...   And what could they possibly have to say that we would want to hear?</vt:lpstr>
      <vt:lpstr>Who we are: </vt:lpstr>
      <vt:lpstr>Who we are not:</vt:lpstr>
      <vt:lpstr>PowerPoint Presentation</vt:lpstr>
      <vt:lpstr>PowerPoint Presentation</vt:lpstr>
      <vt:lpstr>PowerPoint Presentation</vt:lpstr>
      <vt:lpstr>Laura Cotner </vt:lpstr>
      <vt:lpstr>Brian Cotner</vt:lpstr>
      <vt:lpstr>PowerPoint Presentation</vt:lpstr>
      <vt:lpstr>Brian Cotner</vt:lpstr>
      <vt:lpstr>What is the difference between an  interior designer &amp; an interior decorator? </vt:lpstr>
      <vt:lpstr>“...These that have turned the world     upside down have come hither also!”</vt:lpstr>
      <vt:lpstr>Combined job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“...May we know what this new doctrine, whereof thou speakest, is?” </vt:lpstr>
      <vt:lpstr>Philosophy:</vt:lpstr>
      <vt:lpstr>Philosophy:</vt:lpstr>
      <vt:lpstr>How in the world did we get to this point, and who put us in charge?</vt:lpstr>
      <vt:lpstr>When the carpet was being decided on, we had questions, so Tony recommended that we do a little research. We made recommendations to all of you based on our findings, and that’s when the dam burst!   People came out of the wood work to talk about the woodwork! People began to talk to us, to the pastor and to one another. Next thing we knew, we were asked to be gathering input from all of you about your concerns. </vt:lpstr>
      <vt:lpstr>PowerPoint Presentation</vt:lpstr>
      <vt:lpstr>So, now we are here to present the data!</vt:lpstr>
      <vt:lpstr>Here it is...</vt:lpstr>
      <vt:lpstr>Analysis of Church Surveys</vt:lpstr>
      <vt:lpstr>Twelve suggested improvements, per survey, was our average.</vt:lpstr>
      <vt:lpstr>Findings:</vt:lpstr>
      <vt:lpstr>Feedback and comments:  Here’s what people suggested the most!</vt:lpstr>
      <vt:lpstr>Areas of relative agreement</vt:lpstr>
      <vt:lpstr>PowerPoint Presentation</vt:lpstr>
      <vt:lpstr>The most positively satisfied individual in the church listed dissatisfaction with the following four things:</vt:lpstr>
      <vt:lpstr>I use this to illustrate that everybody who weighed in on this sees room for improvement. </vt:lpstr>
      <vt:lpstr>What now? </vt:lpstr>
      <vt:lpstr>Based on what we have learned from this, Brian and I are coming to you, the voters, offering our help. We seek permission from you, the voters, to form an exploration committee... Not a renovation committee... an exploration committee. We are not asking the church to decide whether we want to do any modifications. We are asking the church to let us form a committee to research:</vt:lpstr>
      <vt:lpstr>What would be the specific goals of the committee?</vt:lpstr>
      <vt:lpstr>When (if) this committee reports to the church, we would hope to give a clear picture of:</vt:lpstr>
      <vt:lpstr>At that point, the church would have an opportunity to decide whether to just install carpet, or whether to do some other modifications first.  Even if we form this committee, there is still plenty of time to put on the brakes!</vt:lpstr>
      <vt:lpstr>What would the committee do?</vt:lpstr>
      <vt:lpstr>Why would we need to listen to lectures and go on field trips?</vt:lpstr>
      <vt:lpstr>Who would be on this committee?</vt:lpstr>
      <vt:lpstr>May we form a church modification exploratory committee?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GOING TO GO FAST...  DON’T BLINK</dc:title>
  <dc:creator>James Cotner</dc:creator>
  <cp:lastModifiedBy>Joshua Ralston</cp:lastModifiedBy>
  <cp:revision>5</cp:revision>
  <dcterms:created xsi:type="dcterms:W3CDTF">2023-09-08T22:20:50Z</dcterms:created>
  <dcterms:modified xsi:type="dcterms:W3CDTF">2023-09-12T20:29:10Z</dcterms:modified>
</cp:coreProperties>
</file>